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328" r:id="rId3"/>
    <p:sldId id="329" r:id="rId4"/>
    <p:sldId id="324" r:id="rId5"/>
    <p:sldId id="325" r:id="rId6"/>
    <p:sldId id="330" r:id="rId7"/>
    <p:sldId id="331" r:id="rId8"/>
    <p:sldId id="333" r:id="rId9"/>
    <p:sldId id="334" r:id="rId10"/>
    <p:sldId id="335" r:id="rId11"/>
    <p:sldId id="327" r:id="rId12"/>
    <p:sldId id="323" r:id="rId13"/>
  </p:sldIdLst>
  <p:sldSz cx="9144000" cy="5143500" type="screen16x9"/>
  <p:notesSz cx="6805613" cy="99393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84" charset="0"/>
        <a:ea typeface="ＭＳ Ｐゴシック" pitchFamily="84" charset="-128"/>
        <a:cs typeface="ＭＳ Ｐゴシック" pitchFamily="84" charset="-128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84" charset="0"/>
        <a:ea typeface="ＭＳ Ｐゴシック" pitchFamily="84" charset="-128"/>
        <a:cs typeface="ＭＳ Ｐゴシック" pitchFamily="84" charset="-128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84" charset="0"/>
        <a:ea typeface="ＭＳ Ｐゴシック" pitchFamily="84" charset="-128"/>
        <a:cs typeface="ＭＳ Ｐゴシック" pitchFamily="84" charset="-128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84" charset="0"/>
        <a:ea typeface="ＭＳ Ｐゴシック" pitchFamily="84" charset="-128"/>
        <a:cs typeface="ＭＳ Ｐゴシック" pitchFamily="84" charset="-128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84" charset="0"/>
        <a:ea typeface="ＭＳ Ｐゴシック" pitchFamily="84" charset="-128"/>
        <a:cs typeface="ＭＳ Ｐゴシック" pitchFamily="84" charset="-128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pitchFamily="84" charset="0"/>
        <a:ea typeface="ＭＳ Ｐゴシック" pitchFamily="84" charset="-128"/>
        <a:cs typeface="ＭＳ Ｐゴシック" pitchFamily="84" charset="-128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pitchFamily="84" charset="0"/>
        <a:ea typeface="ＭＳ Ｐゴシック" pitchFamily="84" charset="-128"/>
        <a:cs typeface="ＭＳ Ｐゴシック" pitchFamily="84" charset="-128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pitchFamily="84" charset="0"/>
        <a:ea typeface="ＭＳ Ｐゴシック" pitchFamily="84" charset="-128"/>
        <a:cs typeface="ＭＳ Ｐゴシック" pitchFamily="84" charset="-128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pitchFamily="84" charset="0"/>
        <a:ea typeface="ＭＳ Ｐゴシック" pitchFamily="84" charset="-128"/>
        <a:cs typeface="ＭＳ Ｐゴシック" pitchFamily="84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845" autoAdjust="0"/>
    <p:restoredTop sz="71308" autoAdjust="0"/>
  </p:normalViewPr>
  <p:slideViewPr>
    <p:cSldViewPr>
      <p:cViewPr>
        <p:scale>
          <a:sx n="80" d="100"/>
          <a:sy n="80" d="100"/>
        </p:scale>
        <p:origin x="-1164" y="-47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54939" y="0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B889017A-24C6-43EA-8983-4D584B1B7DD5}" type="datetimeFigureOut">
              <a:rPr lang="en-US"/>
              <a:pPr>
                <a:defRPr/>
              </a:pPr>
              <a:t>2/24/2014</a:t>
            </a:fld>
            <a:endParaRPr lang="en-US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92075" y="746125"/>
            <a:ext cx="6621463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0562" y="4721186"/>
            <a:ext cx="5444490" cy="447270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noProof="0" smtClean="0"/>
              <a:t>Klik om de modelstijlen te bewerken</a:t>
            </a:r>
          </a:p>
          <a:p>
            <a:pPr lvl="1"/>
            <a:r>
              <a:rPr lang="nl-NL" noProof="0" smtClean="0"/>
              <a:t>Tweede niveau</a:t>
            </a:r>
          </a:p>
          <a:p>
            <a:pPr lvl="2"/>
            <a:r>
              <a:rPr lang="nl-NL" noProof="0" smtClean="0"/>
              <a:t>Derde niveau</a:t>
            </a:r>
          </a:p>
          <a:p>
            <a:pPr lvl="3"/>
            <a:r>
              <a:rPr lang="nl-NL" noProof="0" smtClean="0"/>
              <a:t>Vierde niveau</a:t>
            </a:r>
          </a:p>
          <a:p>
            <a:pPr lvl="4"/>
            <a:r>
              <a:rPr lang="nl-NL" noProof="0" smtClean="0"/>
              <a:t>Vijfde niveau</a:t>
            </a:r>
            <a:endParaRPr lang="en-US" noProof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54939" y="9440646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9581EB58-F7D6-4A9D-B5BB-858C623966D4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070392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84" charset="-128"/>
        <a:cs typeface="ＭＳ Ｐゴシック" pitchFamily="84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8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8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8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8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Placeholder 1026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Placeholder 1027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7"/>
          <p:cNvSpPr txBox="1">
            <a:spLocks noGrp="1" noChangeArrowheads="1"/>
          </p:cNvSpPr>
          <p:nvPr/>
        </p:nvSpPr>
        <p:spPr bwMode="auto">
          <a:xfrm>
            <a:off x="3856514" y="9442371"/>
            <a:ext cx="2949099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0" tIns="45716" rIns="91430" bIns="45716" anchor="b">
            <a:prstTxWarp prst="textNoShape">
              <a:avLst/>
            </a:prstTxWarp>
          </a:bodyPr>
          <a:lstStyle/>
          <a:p>
            <a:pPr algn="r" defTabSz="931863" eaLnBrk="0" hangingPunct="0"/>
            <a:fld id="{C00E3E0F-CABC-4ED0-976C-BBCE58A6E8C4}" type="slidenum">
              <a:rPr lang="en-US" sz="1200"/>
              <a:pPr algn="r" defTabSz="931863" eaLnBrk="0" hangingPunct="0"/>
              <a:t>10</a:t>
            </a:fld>
            <a:endParaRPr lang="en-US" sz="1200"/>
          </a:p>
        </p:txBody>
      </p:sp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lIns="91430" tIns="45716" rIns="91430" bIns="45716" numCol="1" anchor="t" anchorCtr="0" compatLnSpc="1">
            <a:prstTxWarp prst="textNoShape">
              <a:avLst/>
            </a:prstTxWarp>
          </a:bodyPr>
          <a:lstStyle/>
          <a:p>
            <a:pPr marL="176213" indent="-176213" eaLnBrk="1" hangingPunct="1">
              <a:spcBef>
                <a:spcPct val="0"/>
              </a:spcBef>
            </a:pPr>
            <a:endParaRPr lang="nl-NL" dirty="0" smtClean="0">
              <a:sym typeface="Symbol" pitchFamily="84" charset="2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7"/>
          <p:cNvSpPr txBox="1">
            <a:spLocks noGrp="1" noChangeArrowheads="1"/>
          </p:cNvSpPr>
          <p:nvPr/>
        </p:nvSpPr>
        <p:spPr bwMode="auto">
          <a:xfrm>
            <a:off x="3856514" y="9442371"/>
            <a:ext cx="2949099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0" tIns="45716" rIns="91430" bIns="45716" anchor="b">
            <a:prstTxWarp prst="textNoShape">
              <a:avLst/>
            </a:prstTxWarp>
          </a:bodyPr>
          <a:lstStyle/>
          <a:p>
            <a:pPr algn="r" defTabSz="931863" eaLnBrk="0" hangingPunct="0"/>
            <a:fld id="{34674002-7C07-498A-89F3-032DF726C22F}" type="slidenum">
              <a:rPr lang="en-US" sz="1200"/>
              <a:pPr algn="r" defTabSz="931863" eaLnBrk="0" hangingPunct="0"/>
              <a:t>11</a:t>
            </a:fld>
            <a:endParaRPr lang="en-US" sz="1200"/>
          </a:p>
        </p:txBody>
      </p:sp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lIns="91430" tIns="45716" rIns="91430" bIns="45716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nl-NL" smtClean="0">
                <a:latin typeface="Arial" pitchFamily="84" charset="0"/>
              </a:rPr>
              <a:t>Restricts adding or subtracting quantities. </a:t>
            </a:r>
          </a:p>
          <a:p>
            <a:pPr eaLnBrk="1" hangingPunct="1">
              <a:spcBef>
                <a:spcPct val="0"/>
              </a:spcBef>
            </a:pPr>
            <a:r>
              <a:rPr lang="nl-NL" smtClean="0">
                <a:latin typeface="Arial" pitchFamily="84" charset="0"/>
              </a:rPr>
              <a:t>To get 1/p ‘out of brackets’, they have to be equal in expressions such as (x</a:t>
            </a:r>
            <a:r>
              <a:rPr lang="nl-NL" baseline="-25000" smtClean="0">
                <a:latin typeface="Arial" pitchFamily="84" charset="0"/>
              </a:rPr>
              <a:t>1</a:t>
            </a:r>
            <a:r>
              <a:rPr lang="nl-NL" smtClean="0">
                <a:latin typeface="Arial" pitchFamily="84" charset="0"/>
              </a:rPr>
              <a:t> p</a:t>
            </a:r>
            <a:r>
              <a:rPr lang="nl-NL" baseline="-25000" smtClean="0">
                <a:latin typeface="Arial" pitchFamily="84" charset="0"/>
              </a:rPr>
              <a:t>13</a:t>
            </a:r>
            <a:r>
              <a:rPr lang="nl-NL" smtClean="0">
                <a:latin typeface="Arial" pitchFamily="84" charset="0"/>
              </a:rPr>
              <a:t>+x</a:t>
            </a:r>
            <a:r>
              <a:rPr lang="nl-NL" baseline="-25000" smtClean="0">
                <a:latin typeface="Arial" pitchFamily="84" charset="0"/>
              </a:rPr>
              <a:t>2</a:t>
            </a:r>
            <a:r>
              <a:rPr lang="nl-NL" smtClean="0">
                <a:latin typeface="Arial" pitchFamily="84" charset="0"/>
              </a:rPr>
              <a:t> p</a:t>
            </a:r>
            <a:r>
              <a:rPr lang="nl-NL" baseline="-25000" smtClean="0">
                <a:latin typeface="Arial" pitchFamily="84" charset="0"/>
              </a:rPr>
              <a:t>23</a:t>
            </a:r>
            <a:r>
              <a:rPr lang="nl-NL" smtClean="0">
                <a:latin typeface="Arial" pitchFamily="84" charset="0"/>
              </a:rPr>
              <a:t>)=?</a:t>
            </a:r>
          </a:p>
          <a:p>
            <a:pPr eaLnBrk="1" hangingPunct="1">
              <a:spcBef>
                <a:spcPct val="0"/>
              </a:spcBef>
            </a:pPr>
            <a:r>
              <a:rPr lang="nl-NL" smtClean="0">
                <a:latin typeface="Arial" pitchFamily="84" charset="0"/>
              </a:rPr>
              <a:t>If p</a:t>
            </a:r>
            <a:r>
              <a:rPr lang="nl-NL" baseline="-25000" smtClean="0">
                <a:latin typeface="Arial" pitchFamily="84" charset="0"/>
              </a:rPr>
              <a:t>23</a:t>
            </a:r>
            <a:r>
              <a:rPr lang="nl-NL" smtClean="0">
                <a:latin typeface="Arial" pitchFamily="84" charset="0"/>
              </a:rPr>
              <a:t>=q p</a:t>
            </a:r>
            <a:r>
              <a:rPr lang="nl-NL" baseline="-25000" smtClean="0">
                <a:latin typeface="Arial" pitchFamily="84" charset="0"/>
              </a:rPr>
              <a:t>13</a:t>
            </a:r>
            <a:r>
              <a:rPr lang="nl-NL" smtClean="0">
                <a:latin typeface="Arial" pitchFamily="84" charset="0"/>
              </a:rPr>
              <a:t> this is fine:</a:t>
            </a:r>
          </a:p>
          <a:p>
            <a:pPr eaLnBrk="1" hangingPunct="1">
              <a:spcBef>
                <a:spcPct val="0"/>
              </a:spcBef>
            </a:pPr>
            <a:r>
              <a:rPr lang="nl-NL" smtClean="0">
                <a:latin typeface="Arial" pitchFamily="84" charset="0"/>
              </a:rPr>
              <a:t>(x</a:t>
            </a:r>
            <a:r>
              <a:rPr lang="nl-NL" baseline="-25000" smtClean="0">
                <a:latin typeface="Arial" pitchFamily="84" charset="0"/>
              </a:rPr>
              <a:t>1</a:t>
            </a:r>
            <a:r>
              <a:rPr lang="nl-NL" smtClean="0">
                <a:latin typeface="Arial" pitchFamily="84" charset="0"/>
              </a:rPr>
              <a:t> p</a:t>
            </a:r>
            <a:r>
              <a:rPr lang="nl-NL" baseline="-25000" smtClean="0">
                <a:latin typeface="Arial" pitchFamily="84" charset="0"/>
              </a:rPr>
              <a:t>13</a:t>
            </a:r>
            <a:r>
              <a:rPr lang="nl-NL" smtClean="0">
                <a:latin typeface="Arial" pitchFamily="84" charset="0"/>
              </a:rPr>
              <a:t>+x</a:t>
            </a:r>
            <a:r>
              <a:rPr lang="nl-NL" baseline="-25000" smtClean="0">
                <a:latin typeface="Arial" pitchFamily="84" charset="0"/>
              </a:rPr>
              <a:t>2</a:t>
            </a:r>
            <a:r>
              <a:rPr lang="nl-NL" smtClean="0">
                <a:latin typeface="Arial" pitchFamily="84" charset="0"/>
              </a:rPr>
              <a:t>  q p</a:t>
            </a:r>
            <a:r>
              <a:rPr lang="nl-NL" baseline="-25000" smtClean="0">
                <a:latin typeface="Arial" pitchFamily="84" charset="0"/>
              </a:rPr>
              <a:t>13</a:t>
            </a:r>
            <a:r>
              <a:rPr lang="nl-NL" smtClean="0">
                <a:latin typeface="Arial" pitchFamily="84" charset="0"/>
              </a:rPr>
              <a:t> )=(x</a:t>
            </a:r>
            <a:r>
              <a:rPr lang="nl-NL" baseline="-25000" smtClean="0">
                <a:latin typeface="Arial" pitchFamily="84" charset="0"/>
              </a:rPr>
              <a:t>1</a:t>
            </a:r>
            <a:r>
              <a:rPr lang="nl-NL" smtClean="0">
                <a:latin typeface="Arial" pitchFamily="84" charset="0"/>
              </a:rPr>
              <a:t>+x</a:t>
            </a:r>
            <a:r>
              <a:rPr lang="nl-NL" baseline="-25000" smtClean="0">
                <a:latin typeface="Arial" pitchFamily="84" charset="0"/>
              </a:rPr>
              <a:t>2</a:t>
            </a:r>
            <a:r>
              <a:rPr lang="nl-NL" smtClean="0">
                <a:latin typeface="Arial" pitchFamily="84" charset="0"/>
              </a:rPr>
              <a:t> q) p</a:t>
            </a:r>
            <a:r>
              <a:rPr lang="nl-NL" baseline="-25000" smtClean="0">
                <a:latin typeface="Arial" pitchFamily="84" charset="0"/>
              </a:rPr>
              <a:t>13</a:t>
            </a:r>
            <a:r>
              <a:rPr lang="nl-NL" smtClean="0">
                <a:latin typeface="Arial" pitchFamily="84" charset="0"/>
              </a:rPr>
              <a:t> </a:t>
            </a:r>
          </a:p>
          <a:p>
            <a:pPr eaLnBrk="1" hangingPunct="1">
              <a:spcBef>
                <a:spcPct val="0"/>
              </a:spcBef>
            </a:pPr>
            <a:r>
              <a:rPr lang="nl-NL" smtClean="0">
                <a:latin typeface="Arial" pitchFamily="84" charset="0"/>
              </a:rPr>
              <a:t>Otherwise, additions (and therefore also sine, cosine, exponent etc – being power series -  ) don’t work! Therefore:</a:t>
            </a:r>
          </a:p>
          <a:p>
            <a:pPr eaLnBrk="1" hangingPunct="1">
              <a:spcBef>
                <a:spcPct val="0"/>
              </a:spcBef>
            </a:pPr>
            <a:r>
              <a:rPr lang="nl-NL" b="1" smtClean="0">
                <a:solidFill>
                  <a:srgbClr val="FA4912"/>
                </a:solidFill>
                <a:latin typeface="Arial" pitchFamily="84" charset="0"/>
              </a:rPr>
              <a:t>ONLY DO MATH WITH UNIT-LESS (=dimensionless) QUANTITIES.</a:t>
            </a:r>
          </a:p>
          <a:p>
            <a:pPr eaLnBrk="1" hangingPunct="1">
              <a:spcBef>
                <a:spcPct val="0"/>
              </a:spcBef>
            </a:pPr>
            <a:r>
              <a:rPr lang="nl-NL" smtClean="0">
                <a:latin typeface="Arial" pitchFamily="84" charset="0"/>
                <a:sym typeface="Wingdings" pitchFamily="84" charset="2"/>
              </a:rPr>
              <a:t>The expression ‘12.5 cm’ is not merely a notational convention</a:t>
            </a:r>
          </a:p>
          <a:p>
            <a:pPr eaLnBrk="1" hangingPunct="1">
              <a:spcBef>
                <a:spcPct val="0"/>
              </a:spcBef>
            </a:pPr>
            <a:endParaRPr lang="nl-NL" b="1" smtClean="0">
              <a:solidFill>
                <a:srgbClr val="FA4912"/>
              </a:solidFill>
              <a:latin typeface="Arial" pitchFamily="8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7"/>
          <p:cNvSpPr txBox="1">
            <a:spLocks noGrp="1" noChangeArrowheads="1"/>
          </p:cNvSpPr>
          <p:nvPr/>
        </p:nvSpPr>
        <p:spPr bwMode="auto">
          <a:xfrm>
            <a:off x="3856514" y="9442371"/>
            <a:ext cx="2949099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5" tIns="45718" rIns="91435" bIns="45718" anchor="b">
            <a:prstTxWarp prst="textNoShape">
              <a:avLst/>
            </a:prstTxWarp>
          </a:bodyPr>
          <a:lstStyle/>
          <a:p>
            <a:pPr algn="r" defTabSz="931863" eaLnBrk="0" hangingPunct="0"/>
            <a:fld id="{4EC97D8F-757D-4977-96F7-3DB6CC94F42F}" type="slidenum">
              <a:rPr lang="en-US" sz="1200"/>
              <a:pPr algn="r" defTabSz="931863" eaLnBrk="0" hangingPunct="0"/>
              <a:t>12</a:t>
            </a:fld>
            <a:endParaRPr lang="en-US" sz="1200"/>
          </a:p>
        </p:txBody>
      </p:sp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nl-NL" smtClean="0">
                <a:latin typeface="Arial" pitchFamily="84" charset="0"/>
              </a:rPr>
              <a:t>The case of the area of a rectangle, being the product of two lengths A and B, both counted as a number of palms (p) and a number of fingers (f): (A</a:t>
            </a:r>
            <a:r>
              <a:rPr lang="nl-NL" baseline="-25000" smtClean="0">
                <a:latin typeface="Arial" pitchFamily="84" charset="0"/>
              </a:rPr>
              <a:t>p</a:t>
            </a:r>
            <a:r>
              <a:rPr lang="nl-NL" smtClean="0">
                <a:latin typeface="Arial" pitchFamily="84" charset="0"/>
              </a:rPr>
              <a:t>p+A</a:t>
            </a:r>
            <a:r>
              <a:rPr lang="nl-NL" baseline="-25000" smtClean="0">
                <a:latin typeface="Arial" pitchFamily="84" charset="0"/>
              </a:rPr>
              <a:t>f</a:t>
            </a:r>
            <a:r>
              <a:rPr lang="nl-NL" smtClean="0">
                <a:latin typeface="Arial" pitchFamily="84" charset="0"/>
              </a:rPr>
              <a:t>f) * (B</a:t>
            </a:r>
            <a:r>
              <a:rPr lang="nl-NL" baseline="-25000" smtClean="0">
                <a:latin typeface="Arial" pitchFamily="84" charset="0"/>
              </a:rPr>
              <a:t>p</a:t>
            </a:r>
            <a:r>
              <a:rPr lang="nl-NL" smtClean="0">
                <a:latin typeface="Arial" pitchFamily="84" charset="0"/>
              </a:rPr>
              <a:t>p+B</a:t>
            </a:r>
            <a:r>
              <a:rPr lang="nl-NL" baseline="-25000" smtClean="0">
                <a:latin typeface="Arial" pitchFamily="84" charset="0"/>
              </a:rPr>
              <a:t>f</a:t>
            </a:r>
            <a:r>
              <a:rPr lang="nl-NL" smtClean="0">
                <a:latin typeface="Arial" pitchFamily="84" charset="0"/>
              </a:rPr>
              <a:t>f) = A</a:t>
            </a:r>
            <a:r>
              <a:rPr lang="nl-NL" baseline="-25000" smtClean="0">
                <a:latin typeface="Arial" pitchFamily="84" charset="0"/>
              </a:rPr>
              <a:t>p</a:t>
            </a:r>
            <a:r>
              <a:rPr lang="nl-NL" smtClean="0">
                <a:latin typeface="Arial" pitchFamily="84" charset="0"/>
              </a:rPr>
              <a:t>B</a:t>
            </a:r>
            <a:r>
              <a:rPr lang="nl-NL" baseline="-25000" smtClean="0">
                <a:latin typeface="Arial" pitchFamily="84" charset="0"/>
              </a:rPr>
              <a:t>p</a:t>
            </a:r>
            <a:r>
              <a:rPr lang="nl-NL" smtClean="0">
                <a:latin typeface="Arial" pitchFamily="84" charset="0"/>
              </a:rPr>
              <a:t> p</a:t>
            </a:r>
            <a:r>
              <a:rPr lang="nl-NL" baseline="30000" smtClean="0">
                <a:latin typeface="Arial" pitchFamily="84" charset="0"/>
              </a:rPr>
              <a:t>2</a:t>
            </a:r>
            <a:r>
              <a:rPr lang="nl-NL" smtClean="0">
                <a:latin typeface="Arial" pitchFamily="84" charset="0"/>
              </a:rPr>
              <a:t> +(A</a:t>
            </a:r>
            <a:r>
              <a:rPr lang="nl-NL" baseline="-25000" smtClean="0">
                <a:latin typeface="Arial" pitchFamily="84" charset="0"/>
              </a:rPr>
              <a:t>p</a:t>
            </a:r>
            <a:r>
              <a:rPr lang="nl-NL" smtClean="0">
                <a:latin typeface="Arial" pitchFamily="84" charset="0"/>
              </a:rPr>
              <a:t>B</a:t>
            </a:r>
            <a:r>
              <a:rPr lang="nl-NL" baseline="-25000" smtClean="0">
                <a:latin typeface="Arial" pitchFamily="84" charset="0"/>
              </a:rPr>
              <a:t>f</a:t>
            </a:r>
            <a:r>
              <a:rPr lang="nl-NL" smtClean="0">
                <a:latin typeface="Arial" pitchFamily="84" charset="0"/>
              </a:rPr>
              <a:t>+A</a:t>
            </a:r>
            <a:r>
              <a:rPr lang="nl-NL" baseline="-25000" smtClean="0">
                <a:latin typeface="Arial" pitchFamily="84" charset="0"/>
              </a:rPr>
              <a:t>f</a:t>
            </a:r>
            <a:r>
              <a:rPr lang="nl-NL" smtClean="0">
                <a:latin typeface="Arial" pitchFamily="84" charset="0"/>
              </a:rPr>
              <a:t>B</a:t>
            </a:r>
            <a:r>
              <a:rPr lang="nl-NL" baseline="-25000" smtClean="0">
                <a:latin typeface="Arial" pitchFamily="84" charset="0"/>
              </a:rPr>
              <a:t>p</a:t>
            </a:r>
            <a:r>
              <a:rPr lang="nl-NL" smtClean="0">
                <a:latin typeface="Arial" pitchFamily="84" charset="0"/>
              </a:rPr>
              <a:t>) pf + A</a:t>
            </a:r>
            <a:r>
              <a:rPr lang="nl-NL" baseline="-25000" smtClean="0">
                <a:latin typeface="Arial" pitchFamily="84" charset="0"/>
              </a:rPr>
              <a:t>f</a:t>
            </a:r>
            <a:r>
              <a:rPr lang="nl-NL" smtClean="0">
                <a:latin typeface="Arial" pitchFamily="84" charset="0"/>
              </a:rPr>
              <a:t>B</a:t>
            </a:r>
            <a:r>
              <a:rPr lang="nl-NL" baseline="-25000" smtClean="0">
                <a:latin typeface="Arial" pitchFamily="84" charset="0"/>
              </a:rPr>
              <a:t>f</a:t>
            </a:r>
            <a:r>
              <a:rPr lang="nl-NL" smtClean="0">
                <a:latin typeface="Arial" pitchFamily="84" charset="0"/>
              </a:rPr>
              <a:t> f</a:t>
            </a:r>
            <a:r>
              <a:rPr lang="nl-NL" baseline="30000" smtClean="0">
                <a:latin typeface="Arial" pitchFamily="84" charset="0"/>
              </a:rPr>
              <a:t>2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7"/>
          <p:cNvSpPr txBox="1">
            <a:spLocks noGrp="1" noChangeArrowheads="1"/>
          </p:cNvSpPr>
          <p:nvPr/>
        </p:nvSpPr>
        <p:spPr bwMode="auto">
          <a:xfrm>
            <a:off x="3856514" y="9442371"/>
            <a:ext cx="2949099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0" tIns="45716" rIns="91430" bIns="45716" anchor="b">
            <a:prstTxWarp prst="textNoShape">
              <a:avLst/>
            </a:prstTxWarp>
          </a:bodyPr>
          <a:lstStyle/>
          <a:p>
            <a:pPr algn="r" defTabSz="931863" eaLnBrk="0" hangingPunct="0"/>
            <a:fld id="{6389202B-BC39-4BC4-B216-B91CDEA31D00}" type="slidenum">
              <a:rPr lang="en-US" sz="1200"/>
              <a:pPr algn="r" defTabSz="931863" eaLnBrk="0" hangingPunct="0"/>
              <a:t>2</a:t>
            </a:fld>
            <a:endParaRPr lang="en-US" sz="1200"/>
          </a:p>
        </p:txBody>
      </p:sp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lIns="91430" tIns="45716" rIns="91430" bIns="45716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nl-NL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7"/>
          <p:cNvSpPr txBox="1">
            <a:spLocks noGrp="1" noChangeArrowheads="1"/>
          </p:cNvSpPr>
          <p:nvPr/>
        </p:nvSpPr>
        <p:spPr bwMode="auto">
          <a:xfrm>
            <a:off x="3856514" y="9442371"/>
            <a:ext cx="2949099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0" tIns="45716" rIns="91430" bIns="45716" anchor="b">
            <a:prstTxWarp prst="textNoShape">
              <a:avLst/>
            </a:prstTxWarp>
          </a:bodyPr>
          <a:lstStyle/>
          <a:p>
            <a:pPr algn="r" defTabSz="931863" eaLnBrk="0" hangingPunct="0"/>
            <a:fld id="{39D4D221-93C0-470E-B327-C9BE6AFDDE53}" type="slidenum">
              <a:rPr lang="en-US" sz="1200"/>
              <a:pPr algn="r" defTabSz="931863" eaLnBrk="0" hangingPunct="0"/>
              <a:t>3</a:t>
            </a:fld>
            <a:endParaRPr lang="en-US" sz="1200"/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lIns="91430" tIns="45716" rIns="91430" bIns="45716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nl-NL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7"/>
          <p:cNvSpPr txBox="1">
            <a:spLocks noGrp="1" noChangeArrowheads="1"/>
          </p:cNvSpPr>
          <p:nvPr/>
        </p:nvSpPr>
        <p:spPr bwMode="auto">
          <a:xfrm>
            <a:off x="3856514" y="9442371"/>
            <a:ext cx="2949099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0" tIns="45716" rIns="91430" bIns="45716" anchor="b">
            <a:prstTxWarp prst="textNoShape">
              <a:avLst/>
            </a:prstTxWarp>
          </a:bodyPr>
          <a:lstStyle/>
          <a:p>
            <a:pPr algn="r" defTabSz="931863" eaLnBrk="0" hangingPunct="0"/>
            <a:fld id="{71273130-A9DF-44EF-9B0D-28D602E437C6}" type="slidenum">
              <a:rPr lang="en-US" sz="1200"/>
              <a:pPr algn="r" defTabSz="931863" eaLnBrk="0" hangingPunct="0"/>
              <a:t>4</a:t>
            </a:fld>
            <a:endParaRPr lang="en-US" sz="1200"/>
          </a:p>
        </p:txBody>
      </p:sp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lIns="91430" tIns="45716" rIns="91430" bIns="45716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nl-NL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7"/>
          <p:cNvSpPr txBox="1">
            <a:spLocks noGrp="1" noChangeArrowheads="1"/>
          </p:cNvSpPr>
          <p:nvPr/>
        </p:nvSpPr>
        <p:spPr bwMode="auto">
          <a:xfrm>
            <a:off x="3856514" y="9442371"/>
            <a:ext cx="2949099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0" tIns="45716" rIns="91430" bIns="45716" anchor="b">
            <a:prstTxWarp prst="textNoShape">
              <a:avLst/>
            </a:prstTxWarp>
          </a:bodyPr>
          <a:lstStyle/>
          <a:p>
            <a:pPr algn="r" defTabSz="931863" eaLnBrk="0" hangingPunct="0"/>
            <a:fld id="{AC9DDBF6-5EC1-43A2-8665-6ED2048FBF12}" type="slidenum">
              <a:rPr lang="en-US" sz="1200"/>
              <a:pPr algn="r" defTabSz="931863" eaLnBrk="0" hangingPunct="0"/>
              <a:t>5</a:t>
            </a:fld>
            <a:endParaRPr lang="en-US" sz="1200"/>
          </a:p>
        </p:txBody>
      </p:sp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lIns="91430" tIns="45716" rIns="91430" bIns="45716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nl-NL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7"/>
          <p:cNvSpPr txBox="1">
            <a:spLocks noGrp="1" noChangeArrowheads="1"/>
          </p:cNvSpPr>
          <p:nvPr/>
        </p:nvSpPr>
        <p:spPr bwMode="auto">
          <a:xfrm>
            <a:off x="3856514" y="9442371"/>
            <a:ext cx="2949099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0" tIns="45716" rIns="91430" bIns="45716" anchor="b">
            <a:prstTxWarp prst="textNoShape">
              <a:avLst/>
            </a:prstTxWarp>
          </a:bodyPr>
          <a:lstStyle/>
          <a:p>
            <a:pPr algn="r" defTabSz="931863" eaLnBrk="0" hangingPunct="0"/>
            <a:fld id="{AC9DDBF6-5EC1-43A2-8665-6ED2048FBF12}" type="slidenum">
              <a:rPr lang="en-US" sz="1200"/>
              <a:pPr algn="r" defTabSz="931863" eaLnBrk="0" hangingPunct="0"/>
              <a:t>6</a:t>
            </a:fld>
            <a:endParaRPr lang="en-US" sz="1200"/>
          </a:p>
        </p:txBody>
      </p:sp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lIns="91430" tIns="45716" rIns="91430" bIns="45716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nl-NL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7"/>
          <p:cNvSpPr txBox="1">
            <a:spLocks noGrp="1" noChangeArrowheads="1"/>
          </p:cNvSpPr>
          <p:nvPr/>
        </p:nvSpPr>
        <p:spPr bwMode="auto">
          <a:xfrm>
            <a:off x="3856514" y="9442371"/>
            <a:ext cx="2949099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0" tIns="45716" rIns="91430" bIns="45716" anchor="b">
            <a:prstTxWarp prst="textNoShape">
              <a:avLst/>
            </a:prstTxWarp>
          </a:bodyPr>
          <a:lstStyle/>
          <a:p>
            <a:pPr algn="r" defTabSz="931863" eaLnBrk="0" hangingPunct="0"/>
            <a:fld id="{AC9DDBF6-5EC1-43A2-8665-6ED2048FBF12}" type="slidenum">
              <a:rPr lang="en-US" sz="1200"/>
              <a:pPr algn="r" defTabSz="931863" eaLnBrk="0" hangingPunct="0"/>
              <a:t>7</a:t>
            </a:fld>
            <a:endParaRPr lang="en-US" sz="1200"/>
          </a:p>
        </p:txBody>
      </p:sp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lIns="91430" tIns="45716" rIns="91430" bIns="45716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nl-NL" dirty="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7"/>
          <p:cNvSpPr txBox="1">
            <a:spLocks noGrp="1" noChangeArrowheads="1"/>
          </p:cNvSpPr>
          <p:nvPr/>
        </p:nvSpPr>
        <p:spPr bwMode="auto">
          <a:xfrm>
            <a:off x="3856514" y="9442371"/>
            <a:ext cx="2949099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0" tIns="45716" rIns="91430" bIns="45716" anchor="b">
            <a:prstTxWarp prst="textNoShape">
              <a:avLst/>
            </a:prstTxWarp>
          </a:bodyPr>
          <a:lstStyle/>
          <a:p>
            <a:pPr algn="r" defTabSz="931863" eaLnBrk="0" hangingPunct="0"/>
            <a:fld id="{C00E3E0F-CABC-4ED0-976C-BBCE58A6E8C4}" type="slidenum">
              <a:rPr lang="en-US" sz="1200"/>
              <a:pPr algn="r" defTabSz="931863" eaLnBrk="0" hangingPunct="0"/>
              <a:t>8</a:t>
            </a:fld>
            <a:endParaRPr lang="en-US" sz="1200"/>
          </a:p>
        </p:txBody>
      </p:sp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lIns="91430" tIns="45716" rIns="91430" bIns="45716" numCol="1" anchor="t" anchorCtr="0" compatLnSpc="1">
            <a:prstTxWarp prst="textNoShape">
              <a:avLst/>
            </a:prstTxWarp>
          </a:bodyPr>
          <a:lstStyle/>
          <a:p>
            <a:pPr marL="176213" indent="-176213" eaLnBrk="1" hangingPunct="1">
              <a:spcBef>
                <a:spcPct val="0"/>
              </a:spcBef>
            </a:pPr>
            <a:r>
              <a:rPr lang="nl-NL" smtClean="0"/>
              <a:t>Complication: x was ‘a number of times’, thus: an integer (counting!). Integers, however, are not closed under division. </a:t>
            </a:r>
          </a:p>
          <a:p>
            <a:pPr marL="176213" indent="-176213" eaLnBrk="1" hangingPunct="1">
              <a:spcBef>
                <a:spcPct val="0"/>
              </a:spcBef>
            </a:pPr>
            <a:r>
              <a:rPr lang="nl-NL" smtClean="0"/>
              <a:t>Way out: have a series of units (m,dm,cm,mm,…) and assume that x</a:t>
            </a:r>
            <a:r>
              <a:rPr lang="nl-NL" smtClean="0">
                <a:sym typeface="Symbol" pitchFamily="84" charset="2"/>
              </a:rPr>
              <a:t></a:t>
            </a:r>
            <a:r>
              <a:rPr lang="nl-NL" b="1" smtClean="0">
                <a:sym typeface="Symbol" pitchFamily="84" charset="2"/>
              </a:rPr>
              <a:t>Q</a:t>
            </a:r>
            <a:r>
              <a:rPr lang="nl-NL" smtClean="0">
                <a:sym typeface="Symbol" pitchFamily="84" charset="2"/>
              </a:rPr>
              <a:t>. (physicists even assume </a:t>
            </a:r>
            <a:r>
              <a:rPr lang="nl-NL" smtClean="0"/>
              <a:t>x</a:t>
            </a:r>
            <a:r>
              <a:rPr lang="nl-NL" smtClean="0">
                <a:sym typeface="Symbol" pitchFamily="84" charset="2"/>
              </a:rPr>
              <a:t></a:t>
            </a:r>
            <a:r>
              <a:rPr lang="nl-NL" b="1" smtClean="0">
                <a:sym typeface="Symbol" pitchFamily="84" charset="2"/>
              </a:rPr>
              <a:t>R </a:t>
            </a:r>
            <a:r>
              <a:rPr lang="nl-NL" smtClean="0">
                <a:sym typeface="Symbol" pitchFamily="84" charset="2"/>
              </a:rPr>
              <a:t>…)</a:t>
            </a:r>
          </a:p>
          <a:p>
            <a:pPr marL="176213" indent="-176213" eaLnBrk="1" hangingPunct="1">
              <a:spcBef>
                <a:spcPct val="0"/>
              </a:spcBef>
            </a:pPr>
            <a:endParaRPr lang="nl-NL" smtClean="0">
              <a:sym typeface="Symbol" pitchFamily="84" charset="2"/>
            </a:endParaRPr>
          </a:p>
          <a:p>
            <a:pPr marL="176213" indent="-176213" eaLnBrk="1" hangingPunct="1">
              <a:spcBef>
                <a:spcPct val="0"/>
              </a:spcBef>
            </a:pPr>
            <a:r>
              <a:rPr lang="nl-NL" smtClean="0">
                <a:sym typeface="Symbol" pitchFamily="84" charset="2"/>
              </a:rPr>
              <a:t>Eventually, I never can tell what the ‘real’ length of something is; only, by means of a number of scalings, I can express a length as a multiple of something with a  standard length. </a:t>
            </a:r>
          </a:p>
          <a:p>
            <a:pPr marL="176213" indent="-176213" eaLnBrk="1" hangingPunct="1">
              <a:spcBef>
                <a:spcPct val="0"/>
              </a:spcBef>
            </a:pPr>
            <a:endParaRPr lang="nl-NL" smtClean="0">
              <a:sym typeface="Symbol" pitchFamily="84" charset="2"/>
            </a:endParaRPr>
          </a:p>
          <a:p>
            <a:pPr marL="176213" indent="-176213" eaLnBrk="1" hangingPunct="1">
              <a:spcBef>
                <a:spcPct val="0"/>
              </a:spcBef>
            </a:pPr>
            <a:r>
              <a:rPr lang="nl-NL" smtClean="0">
                <a:sym typeface="Symbol" pitchFamily="84" charset="2"/>
              </a:rPr>
              <a:t>‘This lantern is 7 m high’- but how long is a meter? A meter is 40 inch. But how long is an inch? ….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7"/>
          <p:cNvSpPr txBox="1">
            <a:spLocks noGrp="1" noChangeArrowheads="1"/>
          </p:cNvSpPr>
          <p:nvPr/>
        </p:nvSpPr>
        <p:spPr bwMode="auto">
          <a:xfrm>
            <a:off x="3856514" y="9442371"/>
            <a:ext cx="2949099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0" tIns="45716" rIns="91430" bIns="45716" anchor="b">
            <a:prstTxWarp prst="textNoShape">
              <a:avLst/>
            </a:prstTxWarp>
          </a:bodyPr>
          <a:lstStyle/>
          <a:p>
            <a:pPr algn="r" defTabSz="931863" eaLnBrk="0" hangingPunct="0"/>
            <a:fld id="{C00E3E0F-CABC-4ED0-976C-BBCE58A6E8C4}" type="slidenum">
              <a:rPr lang="en-US" sz="1200"/>
              <a:pPr algn="r" defTabSz="931863" eaLnBrk="0" hangingPunct="0"/>
              <a:t>9</a:t>
            </a:fld>
            <a:endParaRPr lang="en-US" sz="1200"/>
          </a:p>
        </p:txBody>
      </p:sp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lIns="91430" tIns="45716" rIns="91430" bIns="45716" numCol="1" anchor="t" anchorCtr="0" compatLnSpc="1">
            <a:prstTxWarp prst="textNoShape">
              <a:avLst/>
            </a:prstTxWarp>
          </a:bodyPr>
          <a:lstStyle/>
          <a:p>
            <a:pPr marL="176213" indent="-176213" eaLnBrk="1" hangingPunct="1">
              <a:spcBef>
                <a:spcPct val="0"/>
              </a:spcBef>
            </a:pPr>
            <a:endParaRPr lang="nl-NL" dirty="0" smtClean="0">
              <a:sym typeface="Symbol" pitchFamily="84" charset="2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600209-961D-4F2A-BFB7-1E0D59BE1898}" type="datetimeFigureOut">
              <a:rPr lang="en-GB"/>
              <a:pPr>
                <a:defRPr/>
              </a:pPr>
              <a:t>24/02/2014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9B2431-682B-436B-87C5-3A33048E9C9E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7439BD-B337-4AF6-AD80-C3D10E574BF6}" type="datetimeFigureOut">
              <a:rPr lang="en-GB"/>
              <a:pPr>
                <a:defRPr/>
              </a:pPr>
              <a:t>24/02/2014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7DB379-DAA5-44EC-AD05-1854D03B0FD5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C998E9-70A9-47C2-B872-991DD9CBCC85}" type="datetimeFigureOut">
              <a:rPr lang="en-GB"/>
              <a:pPr>
                <a:defRPr/>
              </a:pPr>
              <a:t>24/02/2014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9C07D6-4B4B-4C11-BA8C-576F56708055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835C15-1C52-45F1-8BC4-8014C72912F3}" type="datetimeFigureOut">
              <a:rPr lang="en-GB"/>
              <a:pPr>
                <a:defRPr/>
              </a:pPr>
              <a:t>24/02/2014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93D51C-16D2-4D64-9D00-880772057AEB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B27EEA-3894-4135-B2C2-FED2B5091519}" type="datetimeFigureOut">
              <a:rPr lang="en-GB"/>
              <a:pPr>
                <a:defRPr/>
              </a:pPr>
              <a:t>24/02/2014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AB7EAF-EC46-440F-A6CD-39AA95D0F801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4D905B-0724-4135-96C4-877C5BF7059A}" type="datetimeFigureOut">
              <a:rPr lang="en-GB"/>
              <a:pPr>
                <a:defRPr/>
              </a:pPr>
              <a:t>24/02/2014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BD202B-1CE7-420D-980C-FC9ADFFEC175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9CD766-D8C6-4D85-926C-4BB52B2917B0}" type="datetimeFigureOut">
              <a:rPr lang="en-GB"/>
              <a:pPr>
                <a:defRPr/>
              </a:pPr>
              <a:t>24/02/2014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860DA7-9B98-4B4E-89BA-9472626EE36B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D65A49-0E99-43DA-8D98-AE6F4E125B88}" type="datetimeFigureOut">
              <a:rPr lang="en-GB"/>
              <a:pPr>
                <a:defRPr/>
              </a:pPr>
              <a:t>24/02/2014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F02878-B8D7-4DC4-81DA-49B9159CEE65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02FB87-BA8C-4AA6-B7D3-CDBC05D2D4A9}" type="datetimeFigureOut">
              <a:rPr lang="en-GB"/>
              <a:pPr>
                <a:defRPr/>
              </a:pPr>
              <a:t>24/02/2014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7A0136-EDD0-4C9D-8C9A-BE25925771B1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5E11BE-C014-4C9D-8658-7C9055014C22}" type="datetimeFigureOut">
              <a:rPr lang="en-GB"/>
              <a:pPr>
                <a:defRPr/>
              </a:pPr>
              <a:t>24/02/2014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95DD93-958A-4C40-B36E-2DE87746CCE8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3FF465-D242-4318-A01F-B56DF746ABA2}" type="datetimeFigureOut">
              <a:rPr lang="en-GB"/>
              <a:pPr>
                <a:defRPr/>
              </a:pPr>
              <a:t>24/02/2014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18E31E-E74C-4901-8F61-8D1E9E892273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06375"/>
            <a:ext cx="82296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Titelstijl van model bewerken</a:t>
            </a:r>
            <a:endParaRPr lang="en-GB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200150"/>
            <a:ext cx="8229600" cy="339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Klik om de tekststijl van het model te bewerken</a:t>
            </a:r>
          </a:p>
          <a:p>
            <a:pPr lvl="1"/>
            <a:r>
              <a:rPr lang="en-US"/>
              <a:t>Tweede niveau</a:t>
            </a:r>
          </a:p>
          <a:p>
            <a:pPr lvl="2"/>
            <a:r>
              <a:rPr lang="en-US"/>
              <a:t>Derde niveau</a:t>
            </a:r>
          </a:p>
          <a:p>
            <a:pPr lvl="3"/>
            <a:r>
              <a:rPr lang="en-US"/>
              <a:t>Vierde niveau</a:t>
            </a:r>
          </a:p>
          <a:p>
            <a:pPr lvl="4"/>
            <a:r>
              <a:rPr lang="en-US"/>
              <a:t>Vijfde niveau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14B5DF12-2B37-4CAA-B0BF-0048EE50BBB6}" type="datetimeFigureOut">
              <a:rPr lang="en-GB"/>
              <a:pPr>
                <a:defRPr/>
              </a:pPr>
              <a:t>24/02/2014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F87DCFA8-F44A-4FF7-A6FF-6552ECF79721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84" charset="-128"/>
          <a:cs typeface="ＭＳ Ｐゴシック" pitchFamily="84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84" charset="0"/>
          <a:ea typeface="ＭＳ Ｐゴシック" pitchFamily="84" charset="-128"/>
          <a:cs typeface="ＭＳ Ｐゴシック" pitchFamily="8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84" charset="0"/>
          <a:ea typeface="ＭＳ Ｐゴシック" pitchFamily="84" charset="-128"/>
          <a:cs typeface="ＭＳ Ｐゴシック" pitchFamily="8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84" charset="0"/>
          <a:ea typeface="ＭＳ Ｐゴシック" pitchFamily="84" charset="-128"/>
          <a:cs typeface="ＭＳ Ｐゴシック" pitchFamily="8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84" charset="0"/>
          <a:ea typeface="ＭＳ Ｐゴシック" pitchFamily="84" charset="-128"/>
          <a:cs typeface="ＭＳ Ｐゴシック" pitchFamily="84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84" charset="0"/>
          <a:ea typeface="ＭＳ Ｐゴシック" pitchFamily="84" charset="-128"/>
          <a:cs typeface="ＭＳ Ｐゴシック" pitchFamily="84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84" charset="0"/>
          <a:ea typeface="ＭＳ Ｐゴシック" pitchFamily="84" charset="-128"/>
          <a:cs typeface="ＭＳ Ｐゴシック" pitchFamily="84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84" charset="0"/>
          <a:ea typeface="ＭＳ Ｐゴシック" pitchFamily="84" charset="-128"/>
          <a:cs typeface="ＭＳ Ｐゴシック" pitchFamily="84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84" charset="0"/>
          <a:ea typeface="ＭＳ Ｐゴシック" pitchFamily="84" charset="-128"/>
          <a:cs typeface="ＭＳ Ｐゴシック" pitchFamily="84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84" charset="0"/>
        <a:buChar char="•"/>
        <a:defRPr sz="3200" kern="1200">
          <a:solidFill>
            <a:schemeClr val="tx1"/>
          </a:solidFill>
          <a:latin typeface="+mn-lt"/>
          <a:ea typeface="ＭＳ Ｐゴシック" pitchFamily="84" charset="-128"/>
          <a:cs typeface="ＭＳ Ｐゴシック" pitchFamily="84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84" charset="0"/>
        <a:buChar char="–"/>
        <a:defRPr sz="2800" kern="1200">
          <a:solidFill>
            <a:schemeClr val="tx1"/>
          </a:solidFill>
          <a:latin typeface="+mn-lt"/>
          <a:ea typeface="ＭＳ Ｐゴシック" pitchFamily="84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84" charset="0"/>
        <a:buChar char="•"/>
        <a:defRPr sz="2400" kern="1200">
          <a:solidFill>
            <a:schemeClr val="tx1"/>
          </a:solidFill>
          <a:latin typeface="+mn-lt"/>
          <a:ea typeface="ＭＳ Ｐゴシック" pitchFamily="84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84" charset="0"/>
        <a:buChar char="–"/>
        <a:defRPr sz="2000" kern="1200">
          <a:solidFill>
            <a:schemeClr val="tx1"/>
          </a:solidFill>
          <a:latin typeface="+mn-lt"/>
          <a:ea typeface="ＭＳ Ｐゴシック" pitchFamily="84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84" charset="0"/>
        <a:buChar char="»"/>
        <a:defRPr sz="2000" kern="1200">
          <a:solidFill>
            <a:schemeClr val="tx1"/>
          </a:solidFill>
          <a:latin typeface="+mn-lt"/>
          <a:ea typeface="ＭＳ Ｐゴシック" pitchFamily="84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c.w.a.m.v.overveld@tue.nl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v.a.j.borghuis@tue.nl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e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ctrTitle"/>
          </p:nvPr>
        </p:nvSpPr>
        <p:spPr>
          <a:xfrm>
            <a:off x="685800" y="1598613"/>
            <a:ext cx="7772400" cy="1101725"/>
          </a:xfrm>
        </p:spPr>
        <p:txBody>
          <a:bodyPr/>
          <a:lstStyle/>
          <a:p>
            <a:pPr eaLnBrk="1" hangingPunct="1"/>
            <a:r>
              <a:rPr lang="en-GB" smtClean="0"/>
              <a:t>A core Course on Modeling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222885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nl-NL" sz="1600" dirty="0" err="1">
                <a:ea typeface="+mn-ea"/>
                <a:cs typeface="+mn-cs"/>
              </a:rPr>
              <a:t>Introduction</a:t>
            </a:r>
            <a:r>
              <a:rPr lang="nl-NL" sz="1600" dirty="0">
                <a:ea typeface="+mn-ea"/>
                <a:cs typeface="+mn-cs"/>
              </a:rPr>
              <a:t> </a:t>
            </a:r>
            <a:r>
              <a:rPr lang="nl-NL" sz="1600" dirty="0" err="1">
                <a:ea typeface="+mn-ea"/>
                <a:cs typeface="+mn-cs"/>
              </a:rPr>
              <a:t>to</a:t>
            </a:r>
            <a:r>
              <a:rPr lang="nl-NL" sz="1600" dirty="0">
                <a:ea typeface="+mn-ea"/>
                <a:cs typeface="+mn-cs"/>
              </a:rPr>
              <a:t> Modeling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nl-NL" sz="1600" dirty="0">
                <a:ea typeface="+mn-ea"/>
                <a:cs typeface="+mn-cs"/>
              </a:rPr>
              <a:t>0LAB0 0LBB0 0LCB0 </a:t>
            </a:r>
            <a:r>
              <a:rPr lang="nl-NL" sz="1600" dirty="0" smtClean="0">
                <a:ea typeface="+mn-ea"/>
                <a:cs typeface="+mn-cs"/>
              </a:rPr>
              <a:t>0LDB0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nl-NL" sz="1600" dirty="0" smtClean="0">
                <a:ea typeface="+mn-ea"/>
                <a:cs typeface="+mn-cs"/>
                <a:hlinkClick r:id="rId3"/>
              </a:rPr>
              <a:t>c.w.a.m.v.overveld@tue.nl</a:t>
            </a:r>
            <a:endParaRPr lang="nl-NL" sz="1600" dirty="0">
              <a:ea typeface="+mn-ea"/>
              <a:cs typeface="+mn-cs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nl-NL" sz="1600" dirty="0" smtClean="0">
                <a:ea typeface="+mn-ea"/>
                <a:cs typeface="+mn-cs"/>
                <a:hlinkClick r:id="rId4"/>
              </a:rPr>
              <a:t>v.a.j.borghuis@tue.nl</a:t>
            </a:r>
            <a:r>
              <a:rPr lang="nl-NL" sz="1600" dirty="0" smtClean="0">
                <a:ea typeface="+mn-ea"/>
                <a:cs typeface="+mn-cs"/>
              </a:rPr>
              <a:t>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nl-NL" sz="1600" dirty="0">
              <a:ea typeface="+mn-ea"/>
              <a:cs typeface="+mn-cs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nl-NL" sz="1600" dirty="0" smtClean="0">
                <a:ea typeface="+mn-ea"/>
                <a:cs typeface="+mn-cs"/>
              </a:rPr>
              <a:t>S.9</a:t>
            </a:r>
            <a:endParaRPr lang="en-US" sz="1600" dirty="0">
              <a:ea typeface="+mn-ea"/>
              <a:cs typeface="+mn-cs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nl-NL" dirty="0">
              <a:ea typeface="+mn-ea"/>
              <a:cs typeface="+mn-cs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GB" dirty="0">
              <a:ea typeface="+mn-ea"/>
              <a:cs typeface="+mn-cs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577" name="Groep 9"/>
          <p:cNvGrpSpPr>
            <a:grpSpLocks/>
          </p:cNvGrpSpPr>
          <p:nvPr/>
        </p:nvGrpSpPr>
        <p:grpSpPr bwMode="auto">
          <a:xfrm>
            <a:off x="6624638" y="4217988"/>
            <a:ext cx="1516062" cy="696912"/>
            <a:chOff x="6615066" y="4217868"/>
            <a:chExt cx="1516652" cy="697693"/>
          </a:xfrm>
          <a:effectLst/>
        </p:grpSpPr>
        <p:pic>
          <p:nvPicPr>
            <p:cNvPr id="28" name="Afbeelding 10"/>
            <p:cNvPicPr>
              <a:picLocks noChangeAspect="1"/>
            </p:cNvPicPr>
            <p:nvPr/>
          </p:nvPicPr>
          <p:blipFill>
            <a:blip r:embed="rId3" cstate="print">
              <a:extLst/>
            </a:blip>
            <a:stretch>
              <a:fillRect/>
            </a:stretch>
          </p:blipFill>
          <p:spPr>
            <a:xfrm>
              <a:off x="6615066" y="4227933"/>
              <a:ext cx="1516652" cy="665535"/>
            </a:xfrm>
            <a:prstGeom prst="rect">
              <a:avLst/>
            </a:prstGeom>
            <a:effectLst>
              <a:softEdge rad="0"/>
            </a:effectLst>
          </p:spPr>
        </p:pic>
        <p:cxnSp>
          <p:nvCxnSpPr>
            <p:cNvPr id="29" name="Rechte verbindingslijn 11"/>
            <p:cNvCxnSpPr/>
            <p:nvPr/>
          </p:nvCxnSpPr>
          <p:spPr>
            <a:xfrm flipH="1">
              <a:off x="7690221" y="4217868"/>
              <a:ext cx="206455" cy="697693"/>
            </a:xfrm>
            <a:prstGeom prst="line">
              <a:avLst/>
            </a:prstGeom>
            <a:ln w="158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kstvak 2"/>
          <p:cNvSpPr txBox="1"/>
          <p:nvPr/>
        </p:nvSpPr>
        <p:spPr>
          <a:xfrm>
            <a:off x="194400" y="195263"/>
            <a:ext cx="4608513" cy="641350"/>
          </a:xfrm>
          <a:prstGeom prst="rect">
            <a:avLst/>
          </a:prstGeom>
          <a:noFill/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NL" sz="36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Measuring</a:t>
            </a:r>
            <a:r>
              <a:rPr lang="nl-NL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 = </a:t>
            </a:r>
            <a:r>
              <a:rPr lang="nl-NL" sz="36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counting</a:t>
            </a:r>
            <a:r>
              <a:rPr lang="nl-NL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:</a:t>
            </a:r>
          </a:p>
        </p:txBody>
      </p:sp>
      <p:sp>
        <p:nvSpPr>
          <p:cNvPr id="12" name="Tekstvak 11"/>
          <p:cNvSpPr txBox="1"/>
          <p:nvPr/>
        </p:nvSpPr>
        <p:spPr>
          <a:xfrm>
            <a:off x="194400" y="3363913"/>
            <a:ext cx="3822700" cy="1647825"/>
          </a:xfrm>
          <a:prstGeom prst="rect">
            <a:avLst/>
          </a:prstGeom>
          <a:noFill/>
          <a:effectLst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with unit u</a:t>
            </a:r>
            <a:r>
              <a:rPr lang="nl-NL" sz="2800" baseline="-2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1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 </a:t>
            </a:r>
            <a:r>
              <a:rPr lang="nl-NL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find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 x</a:t>
            </a:r>
            <a:r>
              <a:rPr lang="nl-NL" sz="2800" baseline="-2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1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 </a:t>
            </a:r>
            <a:r>
              <a:rPr lang="nl-NL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times</a:t>
            </a:r>
            <a:endParaRPr lang="nl-NL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with unit u</a:t>
            </a:r>
            <a:r>
              <a:rPr lang="nl-NL" sz="2800" baseline="-2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2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 </a:t>
            </a:r>
            <a:r>
              <a:rPr lang="nl-NL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find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 x</a:t>
            </a:r>
            <a:r>
              <a:rPr lang="nl-NL" sz="2800" baseline="-2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2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 </a:t>
            </a:r>
            <a:r>
              <a:rPr lang="nl-NL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times</a:t>
            </a:r>
            <a:endParaRPr lang="nl-NL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... </a:t>
            </a:r>
            <a:r>
              <a:rPr lang="nl-NL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what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 is REAL </a:t>
            </a:r>
            <a:r>
              <a:rPr lang="nl-NL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quantity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?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  <a:cs typeface="+mn-cs"/>
            </a:endParaRPr>
          </a:p>
        </p:txBody>
      </p:sp>
      <p:sp>
        <p:nvSpPr>
          <p:cNvPr id="6" name="Tekstvak 5"/>
          <p:cNvSpPr txBox="1"/>
          <p:nvPr/>
        </p:nvSpPr>
        <p:spPr>
          <a:xfrm>
            <a:off x="194400" y="842963"/>
            <a:ext cx="4893538" cy="3970318"/>
          </a:xfrm>
          <a:prstGeom prst="rect">
            <a:avLst/>
          </a:prstGeom>
          <a:noFill/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  <a:sym typeface="Wingdings" pitchFamily="84" charset="2"/>
              </a:rPr>
              <a:t>Volume of a box,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  <a:sym typeface="Wingdings" pitchFamily="84" charset="2"/>
              </a:rPr>
              <a:t>measured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  <a:sym typeface="Wingdings" pitchFamily="84" charset="2"/>
              </a:rPr>
              <a:t> in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  <a:sym typeface="Wingdings" pitchFamily="84" charset="2"/>
              </a:rPr>
              <a:t>palms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  <a:sym typeface="Wingdings" pitchFamily="84" charset="2"/>
              </a:rPr>
              <a:t>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  <a:sym typeface="Wingdings" pitchFamily="84" charset="2"/>
              </a:rPr>
              <a:t>and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  <a:sym typeface="Wingdings" pitchFamily="84" charset="2"/>
              </a:rPr>
              <a:t>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  <a:sym typeface="Wingdings" pitchFamily="84" charset="2"/>
              </a:rPr>
              <a:t>fingers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  <a:sym typeface="Wingdings" pitchFamily="84" charset="2"/>
              </a:rPr>
              <a:t>: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  <a:sym typeface="Wingdings" pitchFamily="84" charset="2"/>
              </a:rPr>
              <a:t>(3 p + 2 f)(2 p + 3 f)(4 p + 4 f)=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  <a:sym typeface="Wingdings" pitchFamily="84" charset="2"/>
              </a:rPr>
              <a:t>24 p</a:t>
            </a:r>
            <a:r>
              <a:rPr lang="nl-NL" baseline="30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  <a:sym typeface="Wingdings" pitchFamily="84" charset="2"/>
              </a:rPr>
              <a:t>3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  <a:sym typeface="Wingdings" pitchFamily="84" charset="2"/>
              </a:rPr>
              <a:t> + 76 p</a:t>
            </a:r>
            <a:r>
              <a:rPr lang="nl-NL" baseline="30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  <a:sym typeface="Wingdings" pitchFamily="84" charset="2"/>
              </a:rPr>
              <a:t>2 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  <a:sym typeface="Wingdings" pitchFamily="84" charset="2"/>
              </a:rPr>
              <a:t>f + 76 p f</a:t>
            </a:r>
            <a:r>
              <a:rPr lang="nl-NL" baseline="30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  <a:sym typeface="Wingdings" pitchFamily="84" charset="2"/>
              </a:rPr>
              <a:t>2 </a:t>
            </a:r>
            <a:r>
              <a:rPr lang="nl-NL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  <a:sym typeface="Wingdings" pitchFamily="84" charset="2"/>
              </a:rPr>
              <a:t>+ </a:t>
            </a:r>
            <a:r>
              <a:rPr lang="nl-NL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  <a:sym typeface="Wingdings" pitchFamily="84" charset="2"/>
              </a:rPr>
              <a:t>24</a:t>
            </a:r>
            <a:r>
              <a:rPr lang="nl-NL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  <a:sym typeface="Wingdings" pitchFamily="84" charset="2"/>
              </a:rPr>
              <a:t> 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  <a:sym typeface="Wingdings" pitchFamily="84" charset="2"/>
              </a:rPr>
              <a:t>f</a:t>
            </a:r>
            <a:r>
              <a:rPr lang="nl-NL" baseline="30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  <a:sym typeface="Wingdings" pitchFamily="84" charset="2"/>
              </a:rPr>
              <a:t>3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  <a:sym typeface="Wingdings" pitchFamily="84" charset="2"/>
              </a:rPr>
              <a:t>which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  <a:sym typeface="Wingdings" pitchFamily="84" charset="2"/>
              </a:rPr>
              <a:t>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  <a:sym typeface="Wingdings" pitchFamily="84" charset="2"/>
              </a:rPr>
              <a:t>can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  <a:sym typeface="Wingdings" pitchFamily="84" charset="2"/>
              </a:rPr>
              <a:t> not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  <a:sym typeface="Wingdings" pitchFamily="84" charset="2"/>
              </a:rPr>
              <a:t>be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  <a:sym typeface="Wingdings" pitchFamily="84" charset="2"/>
              </a:rPr>
              <a:t>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  <a:sym typeface="Wingdings" pitchFamily="84" charset="2"/>
              </a:rPr>
              <a:t>reduced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  <a:sym typeface="Wingdings" pitchFamily="84" charset="2"/>
              </a:rPr>
              <a:t> 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  <a:sym typeface="Wingdings" pitchFamily="84" charset="2"/>
              </a:rPr>
              <a:t>unless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  <a:sym typeface="Wingdings" pitchFamily="84" charset="2"/>
              </a:rPr>
              <a:t> we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  <a:sym typeface="Wingdings" pitchFamily="84" charset="2"/>
              </a:rPr>
              <a:t>know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  <a:sym typeface="Wingdings" pitchFamily="84" charset="2"/>
              </a:rPr>
              <a:t> the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  <a:sym typeface="Wingdings" pitchFamily="84" charset="2"/>
              </a:rPr>
              <a:t>value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  <a:sym typeface="Wingdings" pitchFamily="84" charset="2"/>
              </a:rPr>
              <a:t> of 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  <a:sym typeface="Wingdings" pitchFamily="84" charset="2"/>
              </a:rPr>
              <a:t>p</a:t>
            </a:r>
            <a:r>
              <a:rPr lang="nl-NL" baseline="-25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  <a:sym typeface="Wingdings" pitchFamily="84" charset="2"/>
              </a:rPr>
              <a:t> palm </a:t>
            </a:r>
            <a:r>
              <a:rPr lang="nl-NL" baseline="-25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  <a:sym typeface="Wingdings" pitchFamily="84" charset="2"/>
              </a:rPr>
              <a:t>finger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  <a:sym typeface="Wingdings" pitchFamily="84" charset="2"/>
              </a:rPr>
              <a:t>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nl-NL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84" charset="0"/>
              <a:sym typeface="Wingdings" pitchFamily="84" charset="2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nl-NL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84" charset="0"/>
              <a:sym typeface="Wingdings" pitchFamily="84" charset="2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nl-NL" sz="1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 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sz="1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84" charset="0"/>
            </a:endParaRPr>
          </a:p>
        </p:txBody>
      </p:sp>
      <p:pic>
        <p:nvPicPr>
          <p:cNvPr id="24581" name="Picture 2" descr="File:Hand Units of Measurement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87938" y="-9525"/>
            <a:ext cx="4048125" cy="5153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4582" name="Rechthoek 1"/>
          <p:cNvSpPr>
            <a:spLocks noChangeArrowheads="1"/>
          </p:cNvSpPr>
          <p:nvPr/>
        </p:nvSpPr>
        <p:spPr bwMode="auto">
          <a:xfrm>
            <a:off x="5976938" y="4949825"/>
            <a:ext cx="4572000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800">
                <a:latin typeface="Calibri" pitchFamily="84" charset="0"/>
              </a:rPr>
              <a:t>https://en.wikipedia.org/wiki/File:Hand_Units_of_Measurement.PNG</a:t>
            </a:r>
          </a:p>
        </p:txBody>
      </p:sp>
    </p:spTree>
    <p:extLst>
      <p:ext uri="{BB962C8B-B14F-4D97-AF65-F5344CB8AC3E}">
        <p14:creationId xmlns:p14="http://schemas.microsoft.com/office/powerpoint/2010/main" val="874123963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 bldLvl="5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625" name="Groep 9"/>
          <p:cNvGrpSpPr>
            <a:grpSpLocks/>
          </p:cNvGrpSpPr>
          <p:nvPr/>
        </p:nvGrpSpPr>
        <p:grpSpPr bwMode="auto">
          <a:xfrm>
            <a:off x="6624638" y="4217988"/>
            <a:ext cx="1516062" cy="696912"/>
            <a:chOff x="6615066" y="4217868"/>
            <a:chExt cx="1516652" cy="697693"/>
          </a:xfrm>
          <a:effectLst/>
        </p:grpSpPr>
        <p:pic>
          <p:nvPicPr>
            <p:cNvPr id="28" name="Afbeelding 10"/>
            <p:cNvPicPr>
              <a:picLocks noChangeAspect="1"/>
            </p:cNvPicPr>
            <p:nvPr/>
          </p:nvPicPr>
          <p:blipFill>
            <a:blip r:embed="rId3" cstate="print">
              <a:extLst/>
            </a:blip>
            <a:stretch>
              <a:fillRect/>
            </a:stretch>
          </p:blipFill>
          <p:spPr>
            <a:xfrm>
              <a:off x="6615066" y="4227933"/>
              <a:ext cx="1516652" cy="665535"/>
            </a:xfrm>
            <a:prstGeom prst="rect">
              <a:avLst/>
            </a:prstGeom>
            <a:effectLst>
              <a:softEdge rad="0"/>
            </a:effectLst>
          </p:spPr>
        </p:pic>
        <p:cxnSp>
          <p:nvCxnSpPr>
            <p:cNvPr id="29" name="Rechte verbindingslijn 11"/>
            <p:cNvCxnSpPr/>
            <p:nvPr/>
          </p:nvCxnSpPr>
          <p:spPr>
            <a:xfrm flipH="1">
              <a:off x="7690221" y="4217868"/>
              <a:ext cx="206455" cy="697693"/>
            </a:xfrm>
            <a:prstGeom prst="line">
              <a:avLst/>
            </a:prstGeom>
            <a:ln w="158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6626" name="Picture 2" descr="File:Paul Cezanne Apples and Oranges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6350"/>
            <a:ext cx="9139238" cy="5162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Rechthoek 6"/>
          <p:cNvSpPr/>
          <p:nvPr/>
        </p:nvSpPr>
        <p:spPr>
          <a:xfrm rot="5400000">
            <a:off x="6785769" y="2840832"/>
            <a:ext cx="4572000" cy="214312"/>
          </a:xfrm>
          <a:prstGeom prst="rect">
            <a:avLst/>
          </a:prstGeom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http://commons.wikimedia.org/wiki/File:Paul_Cezanne_Apples_and_Oranges.jpg</a:t>
            </a:r>
          </a:p>
        </p:txBody>
      </p:sp>
      <p:sp>
        <p:nvSpPr>
          <p:cNvPr id="6" name="Tekstvak 5"/>
          <p:cNvSpPr txBox="1"/>
          <p:nvPr/>
        </p:nvSpPr>
        <p:spPr>
          <a:xfrm>
            <a:off x="194400" y="842963"/>
            <a:ext cx="8785225" cy="1096962"/>
          </a:xfrm>
          <a:prstGeom prst="rect">
            <a:avLst/>
          </a:prstGeom>
          <a:noFill/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  <a:sym typeface="Wingdings" pitchFamily="2" charset="2"/>
              </a:rPr>
              <a:t>‘12.5 cm’ means ‘12.5 x cm’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  <a:sym typeface="Wingdings" pitchFamily="2" charset="2"/>
              </a:rPr>
              <a:t>‘cm’ is </a:t>
            </a: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  <a:sym typeface="Wingdings" pitchFamily="2" charset="2"/>
              </a:rPr>
              <a:t>an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  <a:sym typeface="Wingdings" pitchFamily="2" charset="2"/>
              </a:rPr>
              <a:t> </a:t>
            </a: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  <a:sym typeface="Wingdings" pitchFamily="2" charset="2"/>
              </a:rPr>
              <a:t>unknown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  <a:sym typeface="Wingdings" pitchFamily="2" charset="2"/>
              </a:rPr>
              <a:t> </a:t>
            </a: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  <a:sym typeface="Wingdings" pitchFamily="2" charset="2"/>
              </a:rPr>
              <a:t>value</a:t>
            </a:r>
            <a:r>
              <a:rPr lang="nl-NL" sz="1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solidFill>
                <a:schemeClr val="bg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5" name="Tekstvak 14"/>
          <p:cNvSpPr txBox="1"/>
          <p:nvPr/>
        </p:nvSpPr>
        <p:spPr>
          <a:xfrm>
            <a:off x="194400" y="1803400"/>
            <a:ext cx="8785225" cy="1200329"/>
          </a:xfrm>
          <a:prstGeom prst="rect">
            <a:avLst/>
          </a:prstGeom>
          <a:noFill/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  <a:sym typeface="Wingdings" pitchFamily="2" charset="2"/>
              </a:rPr>
              <a:t>But: cm = 10 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  <a:sym typeface="Wingdings" pitchFamily="2" charset="2"/>
              </a:rPr>
              <a:t>mm, </a:t>
            </a: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  <a:sym typeface="Wingdings" pitchFamily="2" charset="2"/>
              </a:rPr>
              <a:t>so</a:t>
            </a:r>
            <a:endParaRPr lang="nl-NL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  <a:cs typeface="+mn-cs"/>
              <a:sym typeface="Wingdings" pitchFamily="2" charset="2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  <a:sym typeface="Wingdings" pitchFamily="2" charset="2"/>
              </a:rPr>
              <a:t>12.5 cm = 12.5 x 10 x mm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  <a:sym typeface="Wingdings" pitchFamily="2" charset="2"/>
              </a:rPr>
              <a:t>because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  <a:sym typeface="Wingdings" pitchFamily="2" charset="2"/>
              </a:rPr>
              <a:t> cm = 1 x cm = 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  <a:sym typeface="Wingdings" pitchFamily="2" charset="2"/>
              </a:rPr>
              <a:t>p</a:t>
            </a:r>
            <a:r>
              <a:rPr lang="nl-NL" baseline="-25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  <a:sym typeface="Wingdings" pitchFamily="2" charset="2"/>
              </a:rPr>
              <a:t> cm mm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  <a:sym typeface="Wingdings" pitchFamily="2" charset="2"/>
              </a:rPr>
              <a:t> 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  <a:sym typeface="Wingdings" pitchFamily="2" charset="2"/>
              </a:rPr>
              <a:t>x mm = 10 mm</a:t>
            </a:r>
            <a:endParaRPr lang="en-US" sz="1800" dirty="0">
              <a:solidFill>
                <a:schemeClr val="bg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6" name="Tekstvak 15"/>
          <p:cNvSpPr txBox="1"/>
          <p:nvPr/>
        </p:nvSpPr>
        <p:spPr>
          <a:xfrm>
            <a:off x="194400" y="3317875"/>
            <a:ext cx="8785225" cy="1827213"/>
          </a:xfrm>
          <a:prstGeom prst="rect">
            <a:avLst/>
          </a:prstGeom>
          <a:noFill/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  <a:sym typeface="Symbol" pitchFamily="18" charset="2"/>
              </a:rPr>
              <a:t>Consequence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  <a:sym typeface="Symbol" pitchFamily="18" charset="2"/>
              </a:rPr>
              <a:t>: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  <a:sym typeface="Symbol" pitchFamily="18" charset="2"/>
              </a:rPr>
              <a:t>multiply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  <a:sym typeface="Symbol" pitchFamily="18" charset="2"/>
              </a:rPr>
              <a:t> or </a:t>
            </a: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  <a:sym typeface="Symbol" pitchFamily="18" charset="2"/>
              </a:rPr>
              <a:t>divide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  <a:sym typeface="Symbol" pitchFamily="18" charset="2"/>
              </a:rPr>
              <a:t> </a:t>
            </a: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  <a:sym typeface="Symbol" pitchFamily="18" charset="2"/>
              </a:rPr>
              <a:t>quantities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  <a:sym typeface="Symbol" pitchFamily="18" charset="2"/>
              </a:rPr>
              <a:t>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  <a:sym typeface="Wingdings" pitchFamily="2" charset="2"/>
              </a:rPr>
              <a:t> SAME operations on units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  <a:sym typeface="Wingdings" pitchFamily="2" charset="2"/>
              </a:rPr>
              <a:t>adding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  <a:sym typeface="Wingdings" pitchFamily="2" charset="2"/>
              </a:rPr>
              <a:t>, </a:t>
            </a: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  <a:sym typeface="Wingdings" pitchFamily="2" charset="2"/>
              </a:rPr>
              <a:t>subtracting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  <a:sym typeface="Wingdings" pitchFamily="2" charset="2"/>
              </a:rPr>
              <a:t> </a:t>
            </a: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  <a:sym typeface="Wingdings" pitchFamily="2" charset="2"/>
              </a:rPr>
              <a:t>and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  <a:sym typeface="Wingdings" pitchFamily="2" charset="2"/>
              </a:rPr>
              <a:t> </a:t>
            </a: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  <a:sym typeface="Wingdings" pitchFamily="2" charset="2"/>
              </a:rPr>
              <a:t>comparing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  <a:sym typeface="Wingdings" pitchFamily="2" charset="2"/>
              </a:rPr>
              <a:t> different units is </a:t>
            </a:r>
            <a:r>
              <a:rPr lang="nl-NL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  <a:sym typeface="Wingdings" pitchFamily="2" charset="2"/>
              </a:rPr>
              <a:t>forbidden</a:t>
            </a:r>
            <a:r>
              <a:rPr lang="nl-NL" sz="1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solidFill>
                <a:schemeClr val="bg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Tekstvak 2"/>
          <p:cNvSpPr txBox="1"/>
          <p:nvPr/>
        </p:nvSpPr>
        <p:spPr>
          <a:xfrm>
            <a:off x="194400" y="195263"/>
            <a:ext cx="4895851" cy="641350"/>
          </a:xfrm>
          <a:prstGeom prst="rect">
            <a:avLst/>
          </a:prstGeom>
          <a:noFill/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NL" sz="36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Measuring</a:t>
            </a:r>
            <a:r>
              <a:rPr lang="nl-NL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 = </a:t>
            </a:r>
            <a:r>
              <a:rPr lang="nl-NL" sz="3600" dirty="0" err="1"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multiplying</a:t>
            </a:r>
            <a:r>
              <a:rPr lang="nl-NL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: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bldLvl="5"/>
      <p:bldP spid="15" grpId="0" build="p" bldLvl="5"/>
      <p:bldP spid="16" grpId="0" build="p" bldLvl="5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ext Box 7"/>
          <p:cNvSpPr txBox="1">
            <a:spLocks noChangeArrowheads="1"/>
          </p:cNvSpPr>
          <p:nvPr/>
        </p:nvSpPr>
        <p:spPr bwMode="auto">
          <a:xfrm>
            <a:off x="179388" y="1319213"/>
            <a:ext cx="43195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pPr marL="180975" indent="-180975">
              <a:spcBef>
                <a:spcPct val="50000"/>
              </a:spcBef>
            </a:pPr>
            <a:endParaRPr lang="nl-NL"/>
          </a:p>
        </p:txBody>
      </p:sp>
      <p:sp>
        <p:nvSpPr>
          <p:cNvPr id="28674" name="Rectangle 8"/>
          <p:cNvSpPr>
            <a:spLocks noChangeArrowheads="1"/>
          </p:cNvSpPr>
          <p:nvPr/>
        </p:nvSpPr>
        <p:spPr bwMode="auto">
          <a:xfrm>
            <a:off x="468313" y="1985963"/>
            <a:ext cx="2806700" cy="137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>
            <a:prstTxWarp prst="textNoShape">
              <a:avLst/>
            </a:prstTxWarp>
          </a:bodyPr>
          <a:lstStyle/>
          <a:p>
            <a:endParaRPr lang="en-US" sz="1800">
              <a:latin typeface="Calibri" pitchFamily="84" charset="0"/>
            </a:endParaRPr>
          </a:p>
        </p:txBody>
      </p:sp>
      <p:grpSp>
        <p:nvGrpSpPr>
          <p:cNvPr id="28675" name="Groep 9"/>
          <p:cNvGrpSpPr>
            <a:grpSpLocks/>
          </p:cNvGrpSpPr>
          <p:nvPr/>
        </p:nvGrpSpPr>
        <p:grpSpPr bwMode="auto">
          <a:xfrm>
            <a:off x="6624638" y="4217988"/>
            <a:ext cx="1516062" cy="696912"/>
            <a:chOff x="6615066" y="4217868"/>
            <a:chExt cx="1516652" cy="697693"/>
          </a:xfrm>
        </p:grpSpPr>
        <p:pic>
          <p:nvPicPr>
            <p:cNvPr id="13" name="Afbeelding 10"/>
            <p:cNvPicPr>
              <a:picLocks noChangeAspect="1"/>
            </p:cNvPicPr>
            <p:nvPr/>
          </p:nvPicPr>
          <p:blipFill>
            <a:blip r:embed="rId3" cstate="print">
              <a:extLst/>
            </a:blip>
            <a:stretch>
              <a:fillRect/>
            </a:stretch>
          </p:blipFill>
          <p:spPr>
            <a:xfrm>
              <a:off x="6615066" y="4227933"/>
              <a:ext cx="1516652" cy="665535"/>
            </a:xfrm>
            <a:prstGeom prst="rect">
              <a:avLst/>
            </a:prstGeom>
            <a:effectLst>
              <a:softEdge rad="0"/>
            </a:effectLst>
          </p:spPr>
        </p:pic>
        <p:cxnSp>
          <p:nvCxnSpPr>
            <p:cNvPr id="14" name="Rechte verbindingslijn 11"/>
            <p:cNvCxnSpPr/>
            <p:nvPr/>
          </p:nvCxnSpPr>
          <p:spPr>
            <a:xfrm flipH="1">
              <a:off x="7690221" y="4217868"/>
              <a:ext cx="206455" cy="697693"/>
            </a:xfrm>
            <a:prstGeom prst="line">
              <a:avLst/>
            </a:prstGeom>
            <a:ln w="158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ekstvak 1"/>
          <p:cNvSpPr txBox="1"/>
          <p:nvPr/>
        </p:nvSpPr>
        <p:spPr>
          <a:xfrm>
            <a:off x="194400" y="194400"/>
            <a:ext cx="9361488" cy="4117975"/>
          </a:xfrm>
          <a:prstGeom prst="rect">
            <a:avLst/>
          </a:prstGeom>
          <a:noFill/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NL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Summary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nl-NL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measuring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 = </a:t>
            </a:r>
            <a:r>
              <a:rPr lang="nl-NL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counting</a:t>
            </a:r>
            <a:endParaRPr lang="nl-NL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‘12cm’ means ‘12 x cm’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nl-NL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value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 of ‘12cm’: </a:t>
            </a:r>
            <a:r>
              <a:rPr lang="nl-NL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only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 </a:t>
            </a:r>
            <a:r>
              <a:rPr lang="nl-NL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known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 </a:t>
            </a:r>
            <a:r>
              <a:rPr lang="nl-NL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relative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 </a:t>
            </a:r>
            <a:r>
              <a:rPr lang="nl-NL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to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 </a:t>
            </a:r>
            <a:r>
              <a:rPr lang="nl-NL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other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 units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u</a:t>
            </a:r>
            <a:r>
              <a:rPr lang="nl-NL" sz="2800" baseline="-2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2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 fits p</a:t>
            </a:r>
            <a:r>
              <a:rPr lang="nl-NL" sz="2800" baseline="-2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12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 </a:t>
            </a:r>
            <a:r>
              <a:rPr lang="nl-NL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times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 in u</a:t>
            </a:r>
            <a:r>
              <a:rPr lang="nl-NL" sz="2800" baseline="-2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1 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: u</a:t>
            </a:r>
            <a:r>
              <a:rPr lang="nl-NL" sz="2800" baseline="-2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1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 = p</a:t>
            </a:r>
            <a:r>
              <a:rPr lang="nl-NL" sz="2800" baseline="-2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12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 u</a:t>
            </a:r>
            <a:r>
              <a:rPr lang="nl-NL" sz="2800" baseline="-2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2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; u</a:t>
            </a:r>
            <a:r>
              <a:rPr lang="nl-NL" sz="2800" baseline="-2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1 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x</a:t>
            </a:r>
            <a:r>
              <a:rPr lang="nl-NL" sz="2800" baseline="-2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1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 = u</a:t>
            </a:r>
            <a:r>
              <a:rPr lang="nl-NL" sz="2800" baseline="-2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2 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x</a:t>
            </a:r>
            <a:r>
              <a:rPr lang="nl-NL" sz="2800" baseline="-2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2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, </a:t>
            </a:r>
            <a:r>
              <a:rPr lang="nl-NL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so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 x</a:t>
            </a:r>
            <a:r>
              <a:rPr lang="nl-NL" sz="2800" baseline="-2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1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 = x</a:t>
            </a:r>
            <a:r>
              <a:rPr lang="nl-NL" sz="2800" baseline="-2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2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 / p</a:t>
            </a:r>
            <a:r>
              <a:rPr lang="nl-NL" sz="2800" baseline="-2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12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nl-NL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divide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, </a:t>
            </a:r>
            <a:r>
              <a:rPr lang="nl-NL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multiply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: </a:t>
            </a:r>
            <a:r>
              <a:rPr lang="nl-NL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both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 </a:t>
            </a:r>
            <a:r>
              <a:rPr lang="nl-NL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values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 </a:t>
            </a:r>
            <a:r>
              <a:rPr lang="nl-NL" sz="2800" b="1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and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 units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add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,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 </a:t>
            </a:r>
            <a:r>
              <a:rPr lang="nl-NL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subtract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, </a:t>
            </a:r>
            <a:r>
              <a:rPr lang="nl-NL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compare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: </a:t>
            </a:r>
            <a:r>
              <a:rPr lang="nl-NL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only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 with </a:t>
            </a:r>
            <a:r>
              <a:rPr lang="nl-NL" sz="2800" b="1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equal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 units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nl-NL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transcendental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 operations: </a:t>
            </a:r>
            <a:r>
              <a:rPr lang="nl-NL" sz="28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unit-</a:t>
            </a:r>
            <a:r>
              <a:rPr lang="nl-NL" sz="2800" b="1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less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 </a:t>
            </a:r>
            <a:r>
              <a:rPr lang="nl-NL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quantities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 </a:t>
            </a:r>
            <a:r>
              <a:rPr lang="nl-NL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only</a:t>
            </a:r>
            <a:endParaRPr lang="nl-NL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nl-NL" sz="1800" dirty="0">
              <a:latin typeface="+mn-lt"/>
              <a:ea typeface="+mn-ea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385" name="Groep 9"/>
          <p:cNvGrpSpPr>
            <a:grpSpLocks/>
          </p:cNvGrpSpPr>
          <p:nvPr/>
        </p:nvGrpSpPr>
        <p:grpSpPr bwMode="auto">
          <a:xfrm>
            <a:off x="6624638" y="4217988"/>
            <a:ext cx="1516062" cy="696912"/>
            <a:chOff x="6615066" y="4217868"/>
            <a:chExt cx="1516652" cy="697693"/>
          </a:xfrm>
          <a:effectLst/>
        </p:grpSpPr>
        <p:pic>
          <p:nvPicPr>
            <p:cNvPr id="28" name="Afbeelding 10"/>
            <p:cNvPicPr>
              <a:picLocks noChangeAspect="1"/>
            </p:cNvPicPr>
            <p:nvPr/>
          </p:nvPicPr>
          <p:blipFill>
            <a:blip r:embed="rId3" cstate="print">
              <a:extLst/>
            </a:blip>
            <a:stretch>
              <a:fillRect/>
            </a:stretch>
          </p:blipFill>
          <p:spPr>
            <a:xfrm>
              <a:off x="6615066" y="4227933"/>
              <a:ext cx="1516652" cy="665535"/>
            </a:xfrm>
            <a:prstGeom prst="rect">
              <a:avLst/>
            </a:prstGeom>
            <a:effectLst>
              <a:softEdge rad="0"/>
            </a:effectLst>
          </p:spPr>
        </p:pic>
        <p:cxnSp>
          <p:nvCxnSpPr>
            <p:cNvPr id="29" name="Rechte verbindingslijn 11"/>
            <p:cNvCxnSpPr/>
            <p:nvPr/>
          </p:nvCxnSpPr>
          <p:spPr>
            <a:xfrm flipH="1">
              <a:off x="7690221" y="4217868"/>
              <a:ext cx="206455" cy="697693"/>
            </a:xfrm>
            <a:prstGeom prst="line">
              <a:avLst/>
            </a:prstGeom>
            <a:ln w="158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Group 32"/>
          <p:cNvGrpSpPr>
            <a:grpSpLocks/>
          </p:cNvGrpSpPr>
          <p:nvPr/>
        </p:nvGrpSpPr>
        <p:grpSpPr bwMode="auto">
          <a:xfrm>
            <a:off x="2854326" y="2550319"/>
            <a:ext cx="2644775" cy="1965722"/>
            <a:chOff x="3663" y="1480"/>
            <a:chExt cx="1666" cy="1651"/>
          </a:xfrm>
          <a:effectLst/>
        </p:grpSpPr>
        <p:sp>
          <p:nvSpPr>
            <p:cNvPr id="9" name="Oval 12"/>
            <p:cNvSpPr>
              <a:spLocks noChangeArrowheads="1"/>
            </p:cNvSpPr>
            <p:nvPr/>
          </p:nvSpPr>
          <p:spPr bwMode="auto">
            <a:xfrm>
              <a:off x="4063" y="1480"/>
              <a:ext cx="1240" cy="322"/>
            </a:xfrm>
            <a:prstGeom prst="ellipse">
              <a:avLst/>
            </a:prstGeom>
            <a:solidFill>
              <a:srgbClr val="FFCC99"/>
            </a:solidFill>
            <a:ln>
              <a:noFill/>
            </a:ln>
            <a:extLst/>
          </p:spPr>
          <p:txBody>
            <a:bodyPr wrap="none" lIns="0" tIns="0" rIns="0" bIns="0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nl-NL" sz="18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0" name="Text Box 16"/>
            <p:cNvSpPr txBox="1">
              <a:spLocks noChangeArrowheads="1"/>
            </p:cNvSpPr>
            <p:nvPr/>
          </p:nvSpPr>
          <p:spPr bwMode="auto">
            <a:xfrm>
              <a:off x="3663" y="1532"/>
              <a:ext cx="620" cy="155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lIns="0" tIns="0" rIns="0" bIns="0">
              <a:spAutoFit/>
            </a:bodyPr>
            <a:lstStyle>
              <a:lvl1pPr marL="180975" indent="-180975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5pPr>
              <a:lvl6pPr marL="25146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6pPr>
              <a:lvl7pPr marL="29718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7pPr>
              <a:lvl8pPr marL="34290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8pPr>
              <a:lvl9pPr marL="38862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9pPr>
            </a:lstStyle>
            <a:p>
              <a:pPr eaLnBrk="1" fontAlgn="auto" hangingPunct="1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nl-NL" sz="1200" dirty="0" err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+mn-cs"/>
                </a:rPr>
                <a:t>define</a:t>
              </a:r>
              <a:endParaRPr lang="nl-NL" sz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endParaRPr>
            </a:p>
          </p:txBody>
        </p:sp>
        <p:sp>
          <p:nvSpPr>
            <p:cNvPr id="11" name="Oval 13"/>
            <p:cNvSpPr>
              <a:spLocks noChangeArrowheads="1"/>
            </p:cNvSpPr>
            <p:nvPr/>
          </p:nvSpPr>
          <p:spPr bwMode="auto">
            <a:xfrm>
              <a:off x="4059" y="1812"/>
              <a:ext cx="1240" cy="321"/>
            </a:xfrm>
            <a:prstGeom prst="ellipse">
              <a:avLst/>
            </a:prstGeom>
            <a:solidFill>
              <a:srgbClr val="FFCC00"/>
            </a:solidFill>
            <a:ln>
              <a:noFill/>
            </a:ln>
            <a:extLst/>
          </p:spPr>
          <p:txBody>
            <a:bodyPr wrap="none" lIns="0" tIns="0" rIns="0" bIns="0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nl-NL" sz="18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2" name="Text Box 17"/>
            <p:cNvSpPr txBox="1">
              <a:spLocks noChangeArrowheads="1"/>
            </p:cNvSpPr>
            <p:nvPr/>
          </p:nvSpPr>
          <p:spPr bwMode="auto">
            <a:xfrm>
              <a:off x="3666" y="1874"/>
              <a:ext cx="620" cy="129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lIns="0" tIns="0" rIns="0" bIns="0">
              <a:spAutoFit/>
            </a:bodyPr>
            <a:lstStyle>
              <a:lvl1pPr marL="180975" indent="-180975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5pPr>
              <a:lvl6pPr marL="25146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6pPr>
              <a:lvl7pPr marL="29718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7pPr>
              <a:lvl8pPr marL="34290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8pPr>
              <a:lvl9pPr marL="38862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9pPr>
            </a:lstStyle>
            <a:p>
              <a:pPr eaLnBrk="1" fontAlgn="auto" hangingPunct="1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nl-NL" sz="100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+mn-cs"/>
                </a:rPr>
                <a:t>conceptualize</a:t>
              </a:r>
            </a:p>
          </p:txBody>
        </p:sp>
        <p:sp>
          <p:nvSpPr>
            <p:cNvPr id="13" name="Oval 15"/>
            <p:cNvSpPr>
              <a:spLocks noChangeArrowheads="1"/>
            </p:cNvSpPr>
            <p:nvPr/>
          </p:nvSpPr>
          <p:spPr bwMode="auto">
            <a:xfrm>
              <a:off x="4059" y="2810"/>
              <a:ext cx="1240" cy="321"/>
            </a:xfrm>
            <a:prstGeom prst="ellipse">
              <a:avLst/>
            </a:prstGeom>
            <a:solidFill>
              <a:srgbClr val="993300"/>
            </a:solidFill>
            <a:ln>
              <a:noFill/>
            </a:ln>
            <a:extLst/>
          </p:spPr>
          <p:txBody>
            <a:bodyPr wrap="none" lIns="0" tIns="0" rIns="0" bIns="0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nl-NL" sz="18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4" name="Text Box 19"/>
            <p:cNvSpPr txBox="1">
              <a:spLocks noChangeArrowheads="1"/>
            </p:cNvSpPr>
            <p:nvPr/>
          </p:nvSpPr>
          <p:spPr bwMode="auto">
            <a:xfrm>
              <a:off x="3666" y="2940"/>
              <a:ext cx="620" cy="155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lIns="0" tIns="0" rIns="0" bIns="0">
              <a:spAutoFit/>
            </a:bodyPr>
            <a:lstStyle>
              <a:lvl1pPr marL="180975" indent="-180975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5pPr>
              <a:lvl6pPr marL="25146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6pPr>
              <a:lvl7pPr marL="29718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7pPr>
              <a:lvl8pPr marL="34290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8pPr>
              <a:lvl9pPr marL="38862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9pPr>
            </a:lstStyle>
            <a:p>
              <a:pPr eaLnBrk="1" fontAlgn="auto" hangingPunct="1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nl-NL" sz="120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+mn-cs"/>
                </a:rPr>
                <a:t>conclude</a:t>
              </a:r>
            </a:p>
          </p:txBody>
        </p:sp>
        <p:sp>
          <p:nvSpPr>
            <p:cNvPr id="15" name="Text Box 18"/>
            <p:cNvSpPr txBox="1">
              <a:spLocks noChangeArrowheads="1"/>
            </p:cNvSpPr>
            <p:nvPr/>
          </p:nvSpPr>
          <p:spPr bwMode="auto">
            <a:xfrm>
              <a:off x="3666" y="2582"/>
              <a:ext cx="620" cy="155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lIns="0" tIns="0" rIns="0" bIns="0">
              <a:spAutoFit/>
            </a:bodyPr>
            <a:lstStyle>
              <a:lvl1pPr marL="180975" indent="-180975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5pPr>
              <a:lvl6pPr marL="25146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6pPr>
              <a:lvl7pPr marL="29718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7pPr>
              <a:lvl8pPr marL="34290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8pPr>
              <a:lvl9pPr marL="38862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9pPr>
            </a:lstStyle>
            <a:p>
              <a:pPr eaLnBrk="1" fontAlgn="auto" hangingPunct="1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nl-NL" sz="120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+mn-cs"/>
                </a:rPr>
                <a:t>execute</a:t>
              </a:r>
            </a:p>
          </p:txBody>
        </p:sp>
        <p:sp>
          <p:nvSpPr>
            <p:cNvPr id="16" name="Oval 28"/>
            <p:cNvSpPr>
              <a:spLocks noChangeArrowheads="1"/>
            </p:cNvSpPr>
            <p:nvPr/>
          </p:nvSpPr>
          <p:spPr bwMode="auto">
            <a:xfrm>
              <a:off x="4059" y="2477"/>
              <a:ext cx="1240" cy="321"/>
            </a:xfrm>
            <a:prstGeom prst="ellipse">
              <a:avLst/>
            </a:prstGeom>
            <a:solidFill>
              <a:srgbClr val="FF6600"/>
            </a:solidFill>
            <a:ln>
              <a:noFill/>
            </a:ln>
            <a:extLst/>
          </p:spPr>
          <p:txBody>
            <a:bodyPr wrap="none" lIns="0" tIns="0" rIns="0" bIns="0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nl-NL" sz="18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7" name="Oval 14"/>
            <p:cNvSpPr>
              <a:spLocks noChangeArrowheads="1"/>
            </p:cNvSpPr>
            <p:nvPr/>
          </p:nvSpPr>
          <p:spPr bwMode="auto">
            <a:xfrm>
              <a:off x="4059" y="2145"/>
              <a:ext cx="1240" cy="321"/>
            </a:xfrm>
            <a:prstGeom prst="ellipse">
              <a:avLst/>
            </a:prstGeom>
            <a:solidFill>
              <a:srgbClr val="FF9900"/>
            </a:solidFill>
            <a:ln>
              <a:noFill/>
            </a:ln>
            <a:extLst/>
          </p:spPr>
          <p:txBody>
            <a:bodyPr wrap="none" lIns="0" tIns="0" rIns="0" bIns="0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nl-NL" sz="18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8" name="Text Box 29"/>
            <p:cNvSpPr txBox="1">
              <a:spLocks noChangeArrowheads="1"/>
            </p:cNvSpPr>
            <p:nvPr/>
          </p:nvSpPr>
          <p:spPr bwMode="auto">
            <a:xfrm>
              <a:off x="3666" y="2238"/>
              <a:ext cx="620" cy="155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lIns="0" tIns="0" rIns="0" bIns="0">
              <a:spAutoFit/>
            </a:bodyPr>
            <a:lstStyle>
              <a:lvl1pPr marL="180975" indent="-180975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5pPr>
              <a:lvl6pPr marL="25146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6pPr>
              <a:lvl7pPr marL="29718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7pPr>
              <a:lvl8pPr marL="34290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8pPr>
              <a:lvl9pPr marL="38862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9pPr>
            </a:lstStyle>
            <a:p>
              <a:pPr eaLnBrk="1" fontAlgn="auto" hangingPunct="1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nl-NL" sz="120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+mn-cs"/>
                </a:rPr>
                <a:t>formalize</a:t>
              </a:r>
            </a:p>
          </p:txBody>
        </p:sp>
        <p:sp>
          <p:nvSpPr>
            <p:cNvPr id="19" name="Text Box 43"/>
            <p:cNvSpPr txBox="1">
              <a:spLocks noChangeArrowheads="1"/>
            </p:cNvSpPr>
            <p:nvPr/>
          </p:nvSpPr>
          <p:spPr bwMode="auto">
            <a:xfrm>
              <a:off x="4459" y="1498"/>
              <a:ext cx="474" cy="2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lIns="0" tIns="0" rIns="0" bIns="0">
              <a:spAutoFit/>
            </a:bodyPr>
            <a:lstStyle/>
            <a:p>
              <a:pPr marL="180975" indent="-180975" fontAlgn="auto">
                <a:lnSpc>
                  <a:spcPts val="1000"/>
                </a:lnSpc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nl-NL" sz="1000" dirty="0" err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  <a:ea typeface="+mn-ea"/>
                  <a:cs typeface="+mn-cs"/>
                </a:rPr>
                <a:t>formulate</a:t>
              </a:r>
              <a:endParaRPr lang="nl-NL" sz="1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endParaRPr>
            </a:p>
            <a:p>
              <a:pPr marL="180975" indent="-180975" fontAlgn="auto">
                <a:lnSpc>
                  <a:spcPts val="1000"/>
                </a:lnSpc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nl-NL" sz="1000" dirty="0" err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  <a:ea typeface="+mn-ea"/>
                  <a:cs typeface="+mn-cs"/>
                </a:rPr>
                <a:t>purpose</a:t>
              </a:r>
              <a:endParaRPr lang="nl-NL" sz="1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20" name="Text Box 44"/>
            <p:cNvSpPr txBox="1">
              <a:spLocks noChangeArrowheads="1"/>
            </p:cNvSpPr>
            <p:nvPr/>
          </p:nvSpPr>
          <p:spPr bwMode="auto">
            <a:xfrm>
              <a:off x="4195" y="1842"/>
              <a:ext cx="474" cy="2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lIns="0" tIns="0" rIns="0" bIns="0">
              <a:spAutoFit/>
            </a:bodyPr>
            <a:lstStyle/>
            <a:p>
              <a:pPr marL="180975" indent="-180975" fontAlgn="auto">
                <a:lnSpc>
                  <a:spcPts val="900"/>
                </a:lnSpc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nl-NL" sz="100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  <a:ea typeface="+mn-ea"/>
                  <a:cs typeface="+mn-cs"/>
                </a:rPr>
                <a:t>identify</a:t>
              </a:r>
            </a:p>
            <a:p>
              <a:pPr marL="180975" indent="-180975" fontAlgn="auto">
                <a:lnSpc>
                  <a:spcPts val="900"/>
                </a:lnSpc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nl-NL" sz="100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  <a:ea typeface="+mn-ea"/>
                  <a:cs typeface="+mn-cs"/>
                </a:rPr>
                <a:t>entities</a:t>
              </a:r>
            </a:p>
          </p:txBody>
        </p:sp>
        <p:sp>
          <p:nvSpPr>
            <p:cNvPr id="21" name="Text Box 45"/>
            <p:cNvSpPr txBox="1">
              <a:spLocks noChangeArrowheads="1"/>
            </p:cNvSpPr>
            <p:nvPr/>
          </p:nvSpPr>
          <p:spPr bwMode="auto">
            <a:xfrm>
              <a:off x="4855" y="1844"/>
              <a:ext cx="474" cy="2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lIns="0" tIns="0" rIns="0" bIns="0">
              <a:spAutoFit/>
            </a:bodyPr>
            <a:lstStyle/>
            <a:p>
              <a:pPr marL="180975" indent="-180975" fontAlgn="auto">
                <a:lnSpc>
                  <a:spcPts val="900"/>
                </a:lnSpc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nl-NL" sz="1000" dirty="0" err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  <a:ea typeface="+mn-ea"/>
                  <a:cs typeface="+mn-cs"/>
                </a:rPr>
                <a:t>choose</a:t>
              </a:r>
              <a:endParaRPr lang="nl-NL" sz="1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endParaRPr>
            </a:p>
            <a:p>
              <a:pPr marL="180975" indent="-180975" fontAlgn="auto">
                <a:lnSpc>
                  <a:spcPts val="900"/>
                </a:lnSpc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nl-NL" sz="10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  <a:ea typeface="+mn-ea"/>
                  <a:cs typeface="+mn-cs"/>
                </a:rPr>
                <a:t>relations</a:t>
              </a:r>
            </a:p>
          </p:txBody>
        </p:sp>
        <p:sp>
          <p:nvSpPr>
            <p:cNvPr id="22" name="Text Box 46"/>
            <p:cNvSpPr txBox="1">
              <a:spLocks noChangeArrowheads="1"/>
            </p:cNvSpPr>
            <p:nvPr/>
          </p:nvSpPr>
          <p:spPr bwMode="auto">
            <a:xfrm>
              <a:off x="4195" y="2227"/>
              <a:ext cx="474" cy="2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lIns="0" tIns="0" rIns="0" bIns="0">
              <a:spAutoFit/>
            </a:bodyPr>
            <a:lstStyle/>
            <a:p>
              <a:pPr marL="180975" indent="-180975" fontAlgn="auto">
                <a:lnSpc>
                  <a:spcPts val="800"/>
                </a:lnSpc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nl-NL" sz="1000" dirty="0" err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  <a:ea typeface="+mn-ea"/>
                  <a:cs typeface="+mn-cs"/>
                </a:rPr>
                <a:t>obtain</a:t>
              </a:r>
              <a:endParaRPr lang="nl-NL" sz="1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endParaRPr>
            </a:p>
            <a:p>
              <a:pPr marL="180975" indent="-180975" fontAlgn="auto">
                <a:lnSpc>
                  <a:spcPts val="800"/>
                </a:lnSpc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nl-NL" sz="1000" dirty="0" err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  <a:ea typeface="+mn-ea"/>
                  <a:cs typeface="+mn-cs"/>
                </a:rPr>
                <a:t>values</a:t>
              </a:r>
              <a:endParaRPr lang="nl-NL" sz="1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23" name="Text Box 47"/>
            <p:cNvSpPr txBox="1">
              <a:spLocks noChangeArrowheads="1"/>
            </p:cNvSpPr>
            <p:nvPr/>
          </p:nvSpPr>
          <p:spPr bwMode="auto">
            <a:xfrm>
              <a:off x="4855" y="2227"/>
              <a:ext cx="474" cy="2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lIns="0" tIns="0" rIns="0" bIns="0">
              <a:spAutoFit/>
            </a:bodyPr>
            <a:lstStyle/>
            <a:p>
              <a:pPr marL="180975" indent="-180975" fontAlgn="auto">
                <a:lnSpc>
                  <a:spcPts val="800"/>
                </a:lnSpc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nl-NL" sz="1000" dirty="0" err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  <a:ea typeface="+mn-ea"/>
                  <a:cs typeface="+mn-cs"/>
                </a:rPr>
                <a:t>formalize</a:t>
              </a:r>
              <a:endParaRPr lang="nl-NL" sz="1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endParaRPr>
            </a:p>
            <a:p>
              <a:pPr marL="180975" indent="-180975" fontAlgn="auto">
                <a:lnSpc>
                  <a:spcPts val="800"/>
                </a:lnSpc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nl-NL" sz="10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  <a:ea typeface="+mn-ea"/>
                  <a:cs typeface="+mn-cs"/>
                </a:rPr>
                <a:t>relations</a:t>
              </a:r>
            </a:p>
          </p:txBody>
        </p:sp>
        <p:sp>
          <p:nvSpPr>
            <p:cNvPr id="24" name="Text Box 48"/>
            <p:cNvSpPr txBox="1">
              <a:spLocks noChangeArrowheads="1"/>
            </p:cNvSpPr>
            <p:nvPr/>
          </p:nvSpPr>
          <p:spPr bwMode="auto">
            <a:xfrm>
              <a:off x="4195" y="2554"/>
              <a:ext cx="474" cy="2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lIns="0" tIns="0" rIns="0" bIns="0">
              <a:spAutoFit/>
            </a:bodyPr>
            <a:lstStyle/>
            <a:p>
              <a:pPr marL="180975" indent="-180975" fontAlgn="auto">
                <a:lnSpc>
                  <a:spcPts val="800"/>
                </a:lnSpc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nl-NL" sz="100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  <a:ea typeface="+mn-ea"/>
                  <a:cs typeface="+mn-cs"/>
                </a:rPr>
                <a:t>operate</a:t>
              </a:r>
            </a:p>
            <a:p>
              <a:pPr marL="180975" indent="-180975" fontAlgn="auto">
                <a:lnSpc>
                  <a:spcPts val="800"/>
                </a:lnSpc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nl-NL" sz="100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  <a:ea typeface="+mn-ea"/>
                  <a:cs typeface="+mn-cs"/>
                </a:rPr>
                <a:t>model</a:t>
              </a:r>
            </a:p>
          </p:txBody>
        </p:sp>
        <p:sp>
          <p:nvSpPr>
            <p:cNvPr id="25" name="Text Box 49"/>
            <p:cNvSpPr txBox="1">
              <a:spLocks noChangeArrowheads="1"/>
            </p:cNvSpPr>
            <p:nvPr/>
          </p:nvSpPr>
          <p:spPr bwMode="auto">
            <a:xfrm>
              <a:off x="4855" y="2554"/>
              <a:ext cx="474" cy="2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lIns="0" tIns="0" rIns="0" bIns="0">
              <a:spAutoFit/>
            </a:bodyPr>
            <a:lstStyle/>
            <a:p>
              <a:pPr marL="180975" indent="-180975" fontAlgn="auto">
                <a:lnSpc>
                  <a:spcPts val="800"/>
                </a:lnSpc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nl-NL" sz="100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  <a:ea typeface="+mn-ea"/>
                  <a:cs typeface="+mn-cs"/>
                </a:rPr>
                <a:t>obtain</a:t>
              </a:r>
            </a:p>
            <a:p>
              <a:pPr marL="180975" indent="-180975" fontAlgn="auto">
                <a:lnSpc>
                  <a:spcPts val="800"/>
                </a:lnSpc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nl-NL" sz="100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  <a:ea typeface="+mn-ea"/>
                  <a:cs typeface="+mn-cs"/>
                </a:rPr>
                <a:t>result</a:t>
              </a:r>
            </a:p>
          </p:txBody>
        </p:sp>
        <p:sp>
          <p:nvSpPr>
            <p:cNvPr id="26" name="Text Box 50"/>
            <p:cNvSpPr txBox="1">
              <a:spLocks noChangeArrowheads="1"/>
            </p:cNvSpPr>
            <p:nvPr/>
          </p:nvSpPr>
          <p:spPr bwMode="auto">
            <a:xfrm>
              <a:off x="4195" y="2882"/>
              <a:ext cx="474" cy="2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lIns="0" tIns="0" rIns="0" bIns="0">
              <a:spAutoFit/>
            </a:bodyPr>
            <a:lstStyle/>
            <a:p>
              <a:pPr marL="180975" indent="-180975" fontAlgn="auto">
                <a:lnSpc>
                  <a:spcPts val="800"/>
                </a:lnSpc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nl-NL" sz="100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  <a:ea typeface="+mn-ea"/>
                  <a:cs typeface="+mn-cs"/>
                </a:rPr>
                <a:t>present</a:t>
              </a:r>
            </a:p>
            <a:p>
              <a:pPr marL="180975" indent="-180975" fontAlgn="auto">
                <a:lnSpc>
                  <a:spcPts val="800"/>
                </a:lnSpc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nl-NL" sz="100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  <a:ea typeface="+mn-ea"/>
                  <a:cs typeface="+mn-cs"/>
                </a:rPr>
                <a:t>result</a:t>
              </a:r>
            </a:p>
          </p:txBody>
        </p:sp>
        <p:sp>
          <p:nvSpPr>
            <p:cNvPr id="30" name="Text Box 51"/>
            <p:cNvSpPr txBox="1">
              <a:spLocks noChangeArrowheads="1"/>
            </p:cNvSpPr>
            <p:nvPr/>
          </p:nvSpPr>
          <p:spPr bwMode="auto">
            <a:xfrm>
              <a:off x="4855" y="2882"/>
              <a:ext cx="474" cy="2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lIns="0" tIns="0" rIns="0" bIns="0">
              <a:spAutoFit/>
            </a:bodyPr>
            <a:lstStyle/>
            <a:p>
              <a:pPr marL="180975" indent="-180975" fontAlgn="auto">
                <a:lnSpc>
                  <a:spcPts val="800"/>
                </a:lnSpc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nl-NL" sz="1000" dirty="0" err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  <a:ea typeface="+mn-ea"/>
                  <a:cs typeface="+mn-cs"/>
                </a:rPr>
                <a:t>interpret</a:t>
              </a:r>
              <a:endParaRPr lang="nl-NL" sz="1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endParaRPr>
            </a:p>
            <a:p>
              <a:pPr marL="180975" indent="-180975" fontAlgn="auto">
                <a:lnSpc>
                  <a:spcPts val="800"/>
                </a:lnSpc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nl-NL" sz="1000" dirty="0" err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  <a:ea typeface="+mn-ea"/>
                  <a:cs typeface="+mn-cs"/>
                </a:rPr>
                <a:t>result</a:t>
              </a:r>
              <a:endParaRPr lang="nl-NL" sz="1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endParaRPr>
            </a:p>
          </p:txBody>
        </p:sp>
      </p:grpSp>
      <p:sp>
        <p:nvSpPr>
          <p:cNvPr id="31" name="Oval 144"/>
          <p:cNvSpPr>
            <a:spLocks noChangeArrowheads="1"/>
          </p:cNvSpPr>
          <p:nvPr/>
        </p:nvSpPr>
        <p:spPr bwMode="auto">
          <a:xfrm>
            <a:off x="2411413" y="3276600"/>
            <a:ext cx="1800225" cy="590550"/>
          </a:xfrm>
          <a:prstGeom prst="ellipse">
            <a:avLst/>
          </a:prstGeom>
          <a:noFill/>
          <a:ln w="50800" algn="ctr">
            <a:solidFill>
              <a:srgbClr val="FF0000"/>
            </a:solidFill>
            <a:round/>
            <a:headEnd/>
            <a:tailEnd/>
          </a:ln>
          <a:effectLst/>
          <a:extLst/>
        </p:spPr>
        <p:txBody>
          <a:bodyPr wrap="none" lIns="0" tIns="0" rIns="0" bIns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  <a:cs typeface="+mn-cs"/>
            </a:endParaRPr>
          </a:p>
        </p:txBody>
      </p:sp>
      <p:sp>
        <p:nvSpPr>
          <p:cNvPr id="32" name="Text Box 139"/>
          <p:cNvSpPr txBox="1">
            <a:spLocks noChangeArrowheads="1"/>
          </p:cNvSpPr>
          <p:nvPr/>
        </p:nvSpPr>
        <p:spPr bwMode="auto">
          <a:xfrm>
            <a:off x="2011809" y="1654175"/>
            <a:ext cx="7024687" cy="3683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lIns="0" tIns="0" rIns="0" bIns="0">
            <a:spAutoFit/>
          </a:bodyPr>
          <a:lstStyle>
            <a:lvl1pPr marL="180975" indent="-180975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5pPr>
            <a:lvl6pPr marL="25146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6pPr>
            <a:lvl7pPr marL="29718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7pPr>
            <a:lvl8pPr marL="34290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8pPr>
            <a:lvl9pPr marL="38862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9pPr>
          </a:lstStyle>
          <a:p>
            <a:pPr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Formalization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phase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: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obtaining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values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 </a:t>
            </a:r>
            <a:endParaRPr lang="nl-NL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433" name="Groep 9"/>
          <p:cNvGrpSpPr>
            <a:grpSpLocks/>
          </p:cNvGrpSpPr>
          <p:nvPr/>
        </p:nvGrpSpPr>
        <p:grpSpPr bwMode="auto">
          <a:xfrm>
            <a:off x="6624638" y="4217988"/>
            <a:ext cx="1516062" cy="696912"/>
            <a:chOff x="6615066" y="4217868"/>
            <a:chExt cx="1516652" cy="697693"/>
          </a:xfrm>
          <a:effectLst/>
        </p:grpSpPr>
        <p:pic>
          <p:nvPicPr>
            <p:cNvPr id="28" name="Afbeelding 10"/>
            <p:cNvPicPr>
              <a:picLocks noChangeAspect="1"/>
            </p:cNvPicPr>
            <p:nvPr/>
          </p:nvPicPr>
          <p:blipFill>
            <a:blip r:embed="rId3" cstate="print">
              <a:extLst/>
            </a:blip>
            <a:stretch>
              <a:fillRect/>
            </a:stretch>
          </p:blipFill>
          <p:spPr>
            <a:xfrm>
              <a:off x="6615066" y="4227933"/>
              <a:ext cx="1516652" cy="665535"/>
            </a:xfrm>
            <a:prstGeom prst="rect">
              <a:avLst/>
            </a:prstGeom>
            <a:effectLst>
              <a:softEdge rad="0"/>
            </a:effectLst>
          </p:spPr>
        </p:pic>
        <p:cxnSp>
          <p:nvCxnSpPr>
            <p:cNvPr id="29" name="Rechte verbindingslijn 11"/>
            <p:cNvCxnSpPr/>
            <p:nvPr/>
          </p:nvCxnSpPr>
          <p:spPr>
            <a:xfrm flipH="1">
              <a:off x="7690221" y="4217868"/>
              <a:ext cx="206455" cy="697693"/>
            </a:xfrm>
            <a:prstGeom prst="line">
              <a:avLst/>
            </a:prstGeom>
            <a:ln w="158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8434" name="Picture 4" descr="File:Making poffertjes-0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84663" y="-4763"/>
            <a:ext cx="4830762" cy="5148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8435" name="Rechthoek 1"/>
          <p:cNvSpPr>
            <a:spLocks noChangeArrowheads="1"/>
          </p:cNvSpPr>
          <p:nvPr/>
        </p:nvSpPr>
        <p:spPr bwMode="auto">
          <a:xfrm>
            <a:off x="4859338" y="4918075"/>
            <a:ext cx="4572000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000">
                <a:latin typeface="Calibri" pitchFamily="84" charset="0"/>
              </a:rPr>
              <a:t>http://commons.wikimedia.org/wiki/File:Making_poffertjes-02.jpg</a:t>
            </a:r>
          </a:p>
        </p:txBody>
      </p:sp>
      <p:sp>
        <p:nvSpPr>
          <p:cNvPr id="3" name="Tekstvak 2"/>
          <p:cNvSpPr txBox="1"/>
          <p:nvPr/>
        </p:nvSpPr>
        <p:spPr>
          <a:xfrm>
            <a:off x="194400" y="194400"/>
            <a:ext cx="5040313" cy="2586037"/>
          </a:xfrm>
          <a:prstGeom prst="rect">
            <a:avLst/>
          </a:prstGeom>
          <a:noFill/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NL" sz="32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Measuring</a:t>
            </a:r>
            <a:r>
              <a:rPr lang="nl-NL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 = </a:t>
            </a:r>
            <a:r>
              <a:rPr lang="nl-NL" sz="32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counting</a:t>
            </a:r>
            <a:r>
              <a:rPr lang="nl-NL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nl-NL" sz="3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NL" sz="32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amount</a:t>
            </a:r>
            <a:r>
              <a:rPr lang="nl-NL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 of </a:t>
            </a:r>
            <a:r>
              <a:rPr lang="nl-NL" sz="32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dough</a:t>
            </a:r>
            <a:r>
              <a:rPr lang="nl-NL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 =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NL" sz="32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number</a:t>
            </a:r>
            <a:r>
              <a:rPr lang="nl-NL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 of units </a:t>
            </a:r>
            <a:r>
              <a:rPr lang="nl-NL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/>
              </a:rPr>
              <a:t> </a:t>
            </a:r>
            <a:r>
              <a:rPr lang="nl-NL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1 </a:t>
            </a:r>
            <a:r>
              <a:rPr lang="nl-NL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unit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00" dirty="0"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481" name="Groep 9"/>
          <p:cNvGrpSpPr>
            <a:grpSpLocks/>
          </p:cNvGrpSpPr>
          <p:nvPr/>
        </p:nvGrpSpPr>
        <p:grpSpPr bwMode="auto">
          <a:xfrm>
            <a:off x="6624638" y="4217988"/>
            <a:ext cx="1516062" cy="696912"/>
            <a:chOff x="6615066" y="4217868"/>
            <a:chExt cx="1516652" cy="697693"/>
          </a:xfrm>
          <a:effectLst/>
        </p:grpSpPr>
        <p:pic>
          <p:nvPicPr>
            <p:cNvPr id="28" name="Afbeelding 10"/>
            <p:cNvPicPr>
              <a:picLocks noChangeAspect="1"/>
            </p:cNvPicPr>
            <p:nvPr/>
          </p:nvPicPr>
          <p:blipFill>
            <a:blip r:embed="rId3" cstate="print">
              <a:extLst/>
            </a:blip>
            <a:stretch>
              <a:fillRect/>
            </a:stretch>
          </p:blipFill>
          <p:spPr>
            <a:xfrm>
              <a:off x="6615066" y="4227933"/>
              <a:ext cx="1516652" cy="665535"/>
            </a:xfrm>
            <a:prstGeom prst="rect">
              <a:avLst/>
            </a:prstGeom>
            <a:effectLst>
              <a:softEdge rad="0"/>
            </a:effectLst>
          </p:spPr>
        </p:pic>
        <p:cxnSp>
          <p:nvCxnSpPr>
            <p:cNvPr id="29" name="Rechte verbindingslijn 11"/>
            <p:cNvCxnSpPr/>
            <p:nvPr/>
          </p:nvCxnSpPr>
          <p:spPr>
            <a:xfrm flipH="1">
              <a:off x="7690221" y="4217868"/>
              <a:ext cx="206455" cy="697693"/>
            </a:xfrm>
            <a:prstGeom prst="line">
              <a:avLst/>
            </a:prstGeom>
            <a:ln w="158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kstvak 2"/>
          <p:cNvSpPr txBox="1"/>
          <p:nvPr/>
        </p:nvSpPr>
        <p:spPr>
          <a:xfrm>
            <a:off x="194400" y="195263"/>
            <a:ext cx="5184776" cy="2062103"/>
          </a:xfrm>
          <a:prstGeom prst="rect">
            <a:avLst/>
          </a:prstGeom>
          <a:noFill/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NL" sz="32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Measuring</a:t>
            </a:r>
            <a:r>
              <a:rPr lang="nl-NL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 = </a:t>
            </a:r>
            <a:r>
              <a:rPr lang="nl-NL" sz="32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counting</a:t>
            </a:r>
            <a:r>
              <a:rPr lang="nl-NL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nl-NL" sz="3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NL" sz="32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amount</a:t>
            </a:r>
            <a:r>
              <a:rPr lang="nl-NL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 of </a:t>
            </a:r>
            <a:r>
              <a:rPr lang="nl-NL" sz="32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dough</a:t>
            </a:r>
            <a:r>
              <a:rPr lang="nl-NL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 =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NL" sz="32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number</a:t>
            </a:r>
            <a:r>
              <a:rPr lang="nl-NL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 of units </a:t>
            </a:r>
            <a:r>
              <a:rPr lang="nl-NL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  <a:sym typeface="Symbol"/>
              </a:rPr>
              <a:t></a:t>
            </a:r>
            <a:r>
              <a:rPr lang="nl-NL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 </a:t>
            </a:r>
            <a:r>
              <a:rPr lang="nl-NL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1 unit</a:t>
            </a:r>
            <a:endParaRPr lang="en-US" sz="3200" dirty="0">
              <a:latin typeface="+mn-lt"/>
              <a:ea typeface="+mn-ea"/>
              <a:cs typeface="+mn-cs"/>
            </a:endParaRPr>
          </a:p>
        </p:txBody>
      </p:sp>
      <p:pic>
        <p:nvPicPr>
          <p:cNvPr id="20483" name="Picture 2" descr="File:Alter Grenzstein Pontebba 0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664200" y="-17463"/>
            <a:ext cx="3503613" cy="520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Rechthoek 3"/>
          <p:cNvSpPr/>
          <p:nvPr/>
        </p:nvSpPr>
        <p:spPr>
          <a:xfrm rot="16200000">
            <a:off x="6801644" y="2248694"/>
            <a:ext cx="4572000" cy="246062"/>
          </a:xfrm>
          <a:prstGeom prst="rect">
            <a:avLst/>
          </a:prstGeom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https://en.wikipedia.org/wiki/File:Alter_Grenzstein_Pontebba_01.jpg</a:t>
            </a:r>
          </a:p>
        </p:txBody>
      </p:sp>
      <p:sp>
        <p:nvSpPr>
          <p:cNvPr id="5" name="Ovaal 4"/>
          <p:cNvSpPr/>
          <p:nvPr/>
        </p:nvSpPr>
        <p:spPr>
          <a:xfrm>
            <a:off x="6227763" y="3148013"/>
            <a:ext cx="2520950" cy="998537"/>
          </a:xfrm>
          <a:prstGeom prst="ellipse">
            <a:avLst/>
          </a:prstGeom>
          <a:noFill/>
          <a:ln w="44450">
            <a:solidFill>
              <a:srgbClr val="FFFF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6" name="Tekstvak 5"/>
          <p:cNvSpPr txBox="1"/>
          <p:nvPr/>
        </p:nvSpPr>
        <p:spPr>
          <a:xfrm>
            <a:off x="194400" y="3363913"/>
            <a:ext cx="3854450" cy="1662112"/>
          </a:xfrm>
          <a:prstGeom prst="rect">
            <a:avLst/>
          </a:prstGeom>
          <a:noFill/>
          <a:effectLst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with unit u</a:t>
            </a:r>
            <a:r>
              <a:rPr lang="nl-NL" sz="2800" baseline="-2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1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 </a:t>
            </a:r>
            <a:r>
              <a:rPr lang="nl-NL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find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 x</a:t>
            </a:r>
            <a:r>
              <a:rPr lang="nl-NL" sz="2800" baseline="-2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1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 </a:t>
            </a:r>
            <a:r>
              <a:rPr lang="nl-NL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times</a:t>
            </a:r>
            <a:endParaRPr lang="nl-NL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with unit u</a:t>
            </a:r>
            <a:r>
              <a:rPr lang="nl-NL" sz="2800" baseline="-2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2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 </a:t>
            </a:r>
            <a:r>
              <a:rPr lang="nl-NL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find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 x</a:t>
            </a:r>
            <a:r>
              <a:rPr lang="nl-NL" sz="2800" baseline="-2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2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 </a:t>
            </a:r>
            <a:r>
              <a:rPr lang="nl-NL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times</a:t>
            </a:r>
            <a:endParaRPr lang="nl-NL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... </a:t>
            </a:r>
            <a:r>
              <a:rPr lang="nl-NL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what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 is REAL </a:t>
            </a:r>
            <a:r>
              <a:rPr lang="nl-NL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quantity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?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4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uiExpand="1" build="p" bldLvl="5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529" name="Groep 9"/>
          <p:cNvGrpSpPr>
            <a:grpSpLocks/>
          </p:cNvGrpSpPr>
          <p:nvPr/>
        </p:nvGrpSpPr>
        <p:grpSpPr bwMode="auto">
          <a:xfrm>
            <a:off x="6624638" y="4217988"/>
            <a:ext cx="1516062" cy="696912"/>
            <a:chOff x="6615066" y="4217868"/>
            <a:chExt cx="1516652" cy="697693"/>
          </a:xfrm>
          <a:effectLst/>
        </p:grpSpPr>
        <p:pic>
          <p:nvPicPr>
            <p:cNvPr id="28" name="Afbeelding 10"/>
            <p:cNvPicPr>
              <a:picLocks noChangeAspect="1"/>
            </p:cNvPicPr>
            <p:nvPr/>
          </p:nvPicPr>
          <p:blipFill>
            <a:blip r:embed="rId3" cstate="print">
              <a:extLst/>
            </a:blip>
            <a:stretch>
              <a:fillRect/>
            </a:stretch>
          </p:blipFill>
          <p:spPr>
            <a:xfrm>
              <a:off x="6615066" y="4227933"/>
              <a:ext cx="1516652" cy="665535"/>
            </a:xfrm>
            <a:prstGeom prst="rect">
              <a:avLst/>
            </a:prstGeom>
            <a:effectLst>
              <a:softEdge rad="0"/>
            </a:effectLst>
          </p:spPr>
        </p:pic>
        <p:cxnSp>
          <p:nvCxnSpPr>
            <p:cNvPr id="29" name="Rechte verbindingslijn 11"/>
            <p:cNvCxnSpPr/>
            <p:nvPr/>
          </p:nvCxnSpPr>
          <p:spPr>
            <a:xfrm flipH="1">
              <a:off x="7690221" y="4217868"/>
              <a:ext cx="206455" cy="697693"/>
            </a:xfrm>
            <a:prstGeom prst="line">
              <a:avLst/>
            </a:prstGeom>
            <a:ln w="158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2530" name="Picture 8" descr="File:Small and large coffee (6922910764)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-36513" y="0"/>
            <a:ext cx="9224963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Rechthoek 6"/>
          <p:cNvSpPr/>
          <p:nvPr/>
        </p:nvSpPr>
        <p:spPr>
          <a:xfrm>
            <a:off x="4572000" y="4913313"/>
            <a:ext cx="4572000" cy="228600"/>
          </a:xfrm>
          <a:prstGeom prst="rect">
            <a:avLst/>
          </a:prstGeom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http://commons.wikimedia.org/wiki/File:Small_and_large_coffee_(6922910764).jpg</a:t>
            </a:r>
          </a:p>
        </p:txBody>
      </p:sp>
      <p:sp>
        <p:nvSpPr>
          <p:cNvPr id="12" name="Tekstvak 11"/>
          <p:cNvSpPr txBox="1">
            <a:spLocks noChangeArrowheads="1"/>
          </p:cNvSpPr>
          <p:nvPr/>
        </p:nvSpPr>
        <p:spPr bwMode="auto">
          <a:xfrm>
            <a:off x="194400" y="3363913"/>
            <a:ext cx="3822700" cy="164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with unit u</a:t>
            </a:r>
            <a:r>
              <a:rPr lang="nl-NL" sz="2800" baseline="-2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1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 </a:t>
            </a:r>
            <a:r>
              <a:rPr lang="nl-NL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find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 x</a:t>
            </a:r>
            <a:r>
              <a:rPr lang="nl-NL" sz="2800" baseline="-2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1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 </a:t>
            </a:r>
            <a:r>
              <a:rPr lang="nl-NL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times</a:t>
            </a:r>
            <a:endParaRPr lang="nl-NL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with unit u</a:t>
            </a:r>
            <a:r>
              <a:rPr lang="nl-NL" sz="2800" baseline="-2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2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 </a:t>
            </a:r>
            <a:r>
              <a:rPr lang="nl-NL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find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 x</a:t>
            </a:r>
            <a:r>
              <a:rPr lang="nl-NL" sz="2800" baseline="-2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2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 </a:t>
            </a:r>
            <a:r>
              <a:rPr lang="nl-NL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times</a:t>
            </a:r>
            <a:endParaRPr lang="nl-NL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... </a:t>
            </a:r>
            <a:r>
              <a:rPr lang="nl-NL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what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 is REAL </a:t>
            </a:r>
            <a:r>
              <a:rPr lang="nl-NL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quantity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?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  <a:cs typeface="+mn-cs"/>
            </a:endParaRPr>
          </a:p>
        </p:txBody>
      </p:sp>
      <p:sp>
        <p:nvSpPr>
          <p:cNvPr id="6" name="Tekstvak 5"/>
          <p:cNvSpPr txBox="1"/>
          <p:nvPr/>
        </p:nvSpPr>
        <p:spPr>
          <a:xfrm>
            <a:off x="194400" y="1276350"/>
            <a:ext cx="5184775" cy="800219"/>
          </a:xfrm>
          <a:prstGeom prst="rect">
            <a:avLst/>
          </a:prstGeom>
          <a:noFill/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NL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if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 u</a:t>
            </a:r>
            <a:r>
              <a:rPr lang="nl-NL" sz="2800" baseline="-2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2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 fits p</a:t>
            </a:r>
            <a:r>
              <a:rPr lang="nl-NL" sz="2800" baseline="-2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12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 </a:t>
            </a:r>
            <a:r>
              <a:rPr lang="nl-NL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times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 in u</a:t>
            </a:r>
            <a:r>
              <a:rPr lang="nl-NL" sz="2800" baseline="-2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1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  <a:cs typeface="+mn-cs"/>
            </a:endParaRPr>
          </a:p>
        </p:txBody>
      </p:sp>
      <p:sp>
        <p:nvSpPr>
          <p:cNvPr id="3" name="Tekstvak 2"/>
          <p:cNvSpPr txBox="1"/>
          <p:nvPr/>
        </p:nvSpPr>
        <p:spPr>
          <a:xfrm>
            <a:off x="194400" y="195263"/>
            <a:ext cx="4608513" cy="584775"/>
          </a:xfrm>
          <a:prstGeom prst="rect">
            <a:avLst/>
          </a:prstGeom>
          <a:noFill/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NL" sz="32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Measuring</a:t>
            </a:r>
            <a:r>
              <a:rPr lang="nl-NL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 = </a:t>
            </a:r>
            <a:r>
              <a:rPr lang="nl-NL" sz="32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counting</a:t>
            </a:r>
            <a:r>
              <a:rPr lang="nl-NL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: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bldLvl="5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529" name="Groep 9"/>
          <p:cNvGrpSpPr>
            <a:grpSpLocks/>
          </p:cNvGrpSpPr>
          <p:nvPr/>
        </p:nvGrpSpPr>
        <p:grpSpPr bwMode="auto">
          <a:xfrm>
            <a:off x="6624638" y="4217988"/>
            <a:ext cx="1516062" cy="696912"/>
            <a:chOff x="6615066" y="4217868"/>
            <a:chExt cx="1516652" cy="697693"/>
          </a:xfrm>
          <a:effectLst/>
        </p:grpSpPr>
        <p:pic>
          <p:nvPicPr>
            <p:cNvPr id="28" name="Afbeelding 10"/>
            <p:cNvPicPr>
              <a:picLocks noChangeAspect="1"/>
            </p:cNvPicPr>
            <p:nvPr/>
          </p:nvPicPr>
          <p:blipFill>
            <a:blip r:embed="rId3" cstate="print">
              <a:extLst/>
            </a:blip>
            <a:stretch>
              <a:fillRect/>
            </a:stretch>
          </p:blipFill>
          <p:spPr>
            <a:xfrm>
              <a:off x="6615066" y="4227933"/>
              <a:ext cx="1516652" cy="665535"/>
            </a:xfrm>
            <a:prstGeom prst="rect">
              <a:avLst/>
            </a:prstGeom>
            <a:effectLst>
              <a:softEdge rad="0"/>
            </a:effectLst>
          </p:spPr>
        </p:pic>
        <p:cxnSp>
          <p:nvCxnSpPr>
            <p:cNvPr id="29" name="Rechte verbindingslijn 11"/>
            <p:cNvCxnSpPr/>
            <p:nvPr/>
          </p:nvCxnSpPr>
          <p:spPr>
            <a:xfrm flipH="1">
              <a:off x="7690221" y="4217868"/>
              <a:ext cx="206455" cy="697693"/>
            </a:xfrm>
            <a:prstGeom prst="line">
              <a:avLst/>
            </a:prstGeom>
            <a:ln w="158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2530" name="Picture 8" descr="File:Small and large coffee (6922910764)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-36513" y="0"/>
            <a:ext cx="9224963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Rechthoek 6"/>
          <p:cNvSpPr/>
          <p:nvPr/>
        </p:nvSpPr>
        <p:spPr>
          <a:xfrm>
            <a:off x="4572000" y="4913313"/>
            <a:ext cx="4572000" cy="228600"/>
          </a:xfrm>
          <a:prstGeom prst="rect">
            <a:avLst/>
          </a:prstGeom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http://commons.wikimedia.org/wiki/File:Small_and_large_coffee_(6922910764).jpg</a:t>
            </a:r>
          </a:p>
        </p:txBody>
      </p:sp>
      <p:sp>
        <p:nvSpPr>
          <p:cNvPr id="12" name="Tekstvak 11"/>
          <p:cNvSpPr txBox="1">
            <a:spLocks noChangeArrowheads="1"/>
          </p:cNvSpPr>
          <p:nvPr/>
        </p:nvSpPr>
        <p:spPr bwMode="auto">
          <a:xfrm>
            <a:off x="194400" y="3363913"/>
            <a:ext cx="3822700" cy="164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with unit u</a:t>
            </a:r>
            <a:r>
              <a:rPr lang="nl-NL" sz="2800" baseline="-2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1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 </a:t>
            </a:r>
            <a:r>
              <a:rPr lang="nl-NL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find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 x</a:t>
            </a:r>
            <a:r>
              <a:rPr lang="nl-NL" sz="2800" baseline="-2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1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 </a:t>
            </a:r>
            <a:r>
              <a:rPr lang="nl-NL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times</a:t>
            </a:r>
            <a:endParaRPr lang="nl-NL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with unit u</a:t>
            </a:r>
            <a:r>
              <a:rPr lang="nl-NL" sz="2800" baseline="-2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2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 </a:t>
            </a:r>
            <a:r>
              <a:rPr lang="nl-NL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find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 x</a:t>
            </a:r>
            <a:r>
              <a:rPr lang="nl-NL" sz="2800" baseline="-2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2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 </a:t>
            </a:r>
            <a:r>
              <a:rPr lang="nl-NL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times</a:t>
            </a:r>
            <a:endParaRPr lang="nl-NL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... </a:t>
            </a:r>
            <a:r>
              <a:rPr lang="nl-NL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what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 is REAL </a:t>
            </a:r>
            <a:r>
              <a:rPr lang="nl-NL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quantity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?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  <a:cs typeface="+mn-cs"/>
            </a:endParaRPr>
          </a:p>
        </p:txBody>
      </p:sp>
      <p:sp>
        <p:nvSpPr>
          <p:cNvPr id="6" name="Tekstvak 5"/>
          <p:cNvSpPr txBox="1"/>
          <p:nvPr/>
        </p:nvSpPr>
        <p:spPr>
          <a:xfrm>
            <a:off x="194400" y="1276350"/>
            <a:ext cx="5184775" cy="523220"/>
          </a:xfrm>
          <a:prstGeom prst="rect">
            <a:avLst/>
          </a:prstGeom>
          <a:noFill/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NL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if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 u</a:t>
            </a:r>
            <a:r>
              <a:rPr lang="nl-NL" sz="2800" baseline="-2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2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 fits p</a:t>
            </a:r>
            <a:r>
              <a:rPr lang="nl-NL" sz="2800" baseline="-2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12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 </a:t>
            </a:r>
            <a:r>
              <a:rPr lang="nl-NL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times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 in 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u</a:t>
            </a:r>
            <a:r>
              <a:rPr lang="nl-NL" sz="2800" baseline="-25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1</a:t>
            </a:r>
            <a:endParaRPr lang="nl-NL" sz="2800" baseline="-25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  <a:cs typeface="+mn-cs"/>
            </a:endParaRPr>
          </a:p>
        </p:txBody>
      </p:sp>
      <p:sp>
        <p:nvSpPr>
          <p:cNvPr id="3" name="Tekstvak 2"/>
          <p:cNvSpPr txBox="1"/>
          <p:nvPr/>
        </p:nvSpPr>
        <p:spPr>
          <a:xfrm>
            <a:off x="194400" y="195263"/>
            <a:ext cx="4608513" cy="584775"/>
          </a:xfrm>
          <a:prstGeom prst="rect">
            <a:avLst/>
          </a:prstGeom>
          <a:noFill/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NL" sz="32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Measuring</a:t>
            </a:r>
            <a:r>
              <a:rPr lang="nl-NL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 = </a:t>
            </a:r>
            <a:r>
              <a:rPr lang="nl-NL" sz="32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counting</a:t>
            </a:r>
            <a:r>
              <a:rPr lang="nl-NL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:</a:t>
            </a:r>
          </a:p>
        </p:txBody>
      </p:sp>
      <p:sp>
        <p:nvSpPr>
          <p:cNvPr id="10" name="Tekstvak 9"/>
          <p:cNvSpPr txBox="1"/>
          <p:nvPr/>
        </p:nvSpPr>
        <p:spPr>
          <a:xfrm>
            <a:off x="3635896" y="233378"/>
            <a:ext cx="5400600" cy="1508105"/>
          </a:xfrm>
          <a:prstGeom prst="rect">
            <a:avLst/>
          </a:prstGeom>
          <a:blipFill dpi="0" rotWithShape="1">
            <a:blip r:embed="rId5" cstate="print">
              <a:alphaModFix amt="59000"/>
            </a:blip>
            <a:srcRect/>
            <a:stretch>
              <a:fillRect/>
            </a:stretch>
          </a:blipFill>
          <a:ln w="127000">
            <a:solidFill>
              <a:schemeClr val="bg2">
                <a:lumMod val="75000"/>
              </a:schemeClr>
            </a:solidFill>
          </a:ln>
          <a:effectLst>
            <a:outerShdw blurRad="368300" dist="330200" dir="3300000" sx="102000" sy="102000" algn="ctr" rotWithShape="0">
              <a:srgbClr val="000000">
                <a:alpha val="60000"/>
              </a:srgbClr>
            </a:outerShdw>
            <a:reflection blurRad="6350" stA="50000" endA="300" endPos="90000" dist="508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endParaRPr lang="nl-NL" sz="24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nl-NL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</a:t>
            </a:r>
            <a:r>
              <a:rPr lang="nl-NL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is the </a:t>
            </a:r>
            <a:r>
              <a:rPr lang="nl-NL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relation</a:t>
            </a:r>
            <a:r>
              <a:rPr lang="nl-NL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l-NL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between</a:t>
            </a:r>
            <a:r>
              <a:rPr lang="nl-NL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</a:t>
            </a:r>
            <a:r>
              <a:rPr lang="nl-NL" sz="2400" b="1" baseline="-25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12</a:t>
            </a:r>
            <a:r>
              <a:rPr lang="nl-NL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l-NL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</a:t>
            </a:r>
            <a:r>
              <a:rPr lang="nl-NL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</a:t>
            </a:r>
            <a:r>
              <a:rPr lang="nl-NL" sz="2400" b="1" baseline="-25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21</a:t>
            </a:r>
            <a:r>
              <a:rPr lang="nl-NL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endParaRPr lang="nl-NL" sz="20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sz="2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Tekstvak 10"/>
          <p:cNvSpPr txBox="1"/>
          <p:nvPr/>
        </p:nvSpPr>
        <p:spPr>
          <a:xfrm>
            <a:off x="5396516" y="24622"/>
            <a:ext cx="1878470" cy="461665"/>
          </a:xfrm>
          <a:prstGeom prst="rect">
            <a:avLst/>
          </a:prstGeom>
          <a:gradFill>
            <a:gsLst>
              <a:gs pos="0">
                <a:schemeClr val="bg2">
                  <a:lumMod val="75000"/>
                </a:schemeClr>
              </a:gs>
              <a:gs pos="38000">
                <a:schemeClr val="bg2">
                  <a:lumMod val="90000"/>
                </a:schemeClr>
              </a:gs>
              <a:gs pos="100000">
                <a:schemeClr val="bg2">
                  <a:lumMod val="50000"/>
                </a:schemeClr>
              </a:gs>
            </a:gsLst>
            <a:lin ang="5400000" scaled="1"/>
          </a:gradFill>
          <a:effectLst>
            <a:outerShdw blurRad="508000" dist="152400" dir="4500000" sx="88000" sy="88000" algn="ctr" rotWithShape="0">
              <a:srgbClr val="000000">
                <a:alpha val="54000"/>
              </a:srgbClr>
            </a:outerShdw>
          </a:effectLst>
          <a:scene3d>
            <a:camera prst="obliqueTopLeft"/>
            <a:lightRig rig="threePt" dir="t"/>
          </a:scene3d>
          <a:sp3d>
            <a:bevelT prst="angle"/>
          </a:sp3d>
        </p:spPr>
        <p:txBody>
          <a:bodyPr wrap="square" rtlCol="0">
            <a:spAutoFit/>
          </a:bodyPr>
          <a:lstStyle/>
          <a:p>
            <a:pPr algn="ctr"/>
            <a:r>
              <a:rPr lang="nl-NL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QUIZ</a:t>
            </a:r>
            <a:endParaRPr lang="en-US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82598031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529" name="Groep 9"/>
          <p:cNvGrpSpPr>
            <a:grpSpLocks/>
          </p:cNvGrpSpPr>
          <p:nvPr/>
        </p:nvGrpSpPr>
        <p:grpSpPr bwMode="auto">
          <a:xfrm>
            <a:off x="6624638" y="4217988"/>
            <a:ext cx="1516062" cy="696912"/>
            <a:chOff x="6615066" y="4217868"/>
            <a:chExt cx="1516652" cy="697693"/>
          </a:xfrm>
          <a:effectLst/>
        </p:grpSpPr>
        <p:pic>
          <p:nvPicPr>
            <p:cNvPr id="28" name="Afbeelding 10"/>
            <p:cNvPicPr>
              <a:picLocks noChangeAspect="1"/>
            </p:cNvPicPr>
            <p:nvPr/>
          </p:nvPicPr>
          <p:blipFill>
            <a:blip r:embed="rId3" cstate="print">
              <a:extLst/>
            </a:blip>
            <a:stretch>
              <a:fillRect/>
            </a:stretch>
          </p:blipFill>
          <p:spPr>
            <a:xfrm>
              <a:off x="6615066" y="4227933"/>
              <a:ext cx="1516652" cy="665535"/>
            </a:xfrm>
            <a:prstGeom prst="rect">
              <a:avLst/>
            </a:prstGeom>
            <a:effectLst>
              <a:softEdge rad="0"/>
            </a:effectLst>
          </p:spPr>
        </p:pic>
        <p:cxnSp>
          <p:nvCxnSpPr>
            <p:cNvPr id="29" name="Rechte verbindingslijn 11"/>
            <p:cNvCxnSpPr/>
            <p:nvPr/>
          </p:nvCxnSpPr>
          <p:spPr>
            <a:xfrm flipH="1">
              <a:off x="7690221" y="4217868"/>
              <a:ext cx="206455" cy="697693"/>
            </a:xfrm>
            <a:prstGeom prst="line">
              <a:avLst/>
            </a:prstGeom>
            <a:ln w="158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2530" name="Picture 8" descr="File:Small and large coffee (6922910764)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-36513" y="0"/>
            <a:ext cx="9224963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Rechthoek 6"/>
          <p:cNvSpPr/>
          <p:nvPr/>
        </p:nvSpPr>
        <p:spPr>
          <a:xfrm>
            <a:off x="4572000" y="4913313"/>
            <a:ext cx="4572000" cy="228600"/>
          </a:xfrm>
          <a:prstGeom prst="rect">
            <a:avLst/>
          </a:prstGeom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http://commons.wikimedia.org/wiki/File:Small_and_large_coffee_(6922910764).jpg</a:t>
            </a:r>
          </a:p>
        </p:txBody>
      </p:sp>
      <p:sp>
        <p:nvSpPr>
          <p:cNvPr id="12" name="Tekstvak 11"/>
          <p:cNvSpPr txBox="1">
            <a:spLocks noChangeArrowheads="1"/>
          </p:cNvSpPr>
          <p:nvPr/>
        </p:nvSpPr>
        <p:spPr bwMode="auto">
          <a:xfrm>
            <a:off x="194400" y="3363913"/>
            <a:ext cx="3822700" cy="164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with unit u</a:t>
            </a:r>
            <a:r>
              <a:rPr lang="nl-NL" sz="2800" baseline="-2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1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 </a:t>
            </a:r>
            <a:r>
              <a:rPr lang="nl-NL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find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 x</a:t>
            </a:r>
            <a:r>
              <a:rPr lang="nl-NL" sz="2800" baseline="-2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1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 </a:t>
            </a:r>
            <a:r>
              <a:rPr lang="nl-NL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times</a:t>
            </a:r>
            <a:endParaRPr lang="nl-NL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with unit u</a:t>
            </a:r>
            <a:r>
              <a:rPr lang="nl-NL" sz="2800" baseline="-2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2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 </a:t>
            </a:r>
            <a:r>
              <a:rPr lang="nl-NL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find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 x</a:t>
            </a:r>
            <a:r>
              <a:rPr lang="nl-NL" sz="2800" baseline="-2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2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 </a:t>
            </a:r>
            <a:r>
              <a:rPr lang="nl-NL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times</a:t>
            </a:r>
            <a:endParaRPr lang="nl-NL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... </a:t>
            </a:r>
            <a:r>
              <a:rPr lang="nl-NL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what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 is REAL </a:t>
            </a:r>
            <a:r>
              <a:rPr lang="nl-NL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quantity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?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  <a:cs typeface="+mn-cs"/>
            </a:endParaRPr>
          </a:p>
        </p:txBody>
      </p:sp>
      <p:sp>
        <p:nvSpPr>
          <p:cNvPr id="6" name="Tekstvak 5"/>
          <p:cNvSpPr txBox="1"/>
          <p:nvPr/>
        </p:nvSpPr>
        <p:spPr>
          <a:xfrm>
            <a:off x="194400" y="1276350"/>
            <a:ext cx="5184775" cy="2074863"/>
          </a:xfrm>
          <a:prstGeom prst="rect">
            <a:avLst/>
          </a:prstGeom>
          <a:noFill/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NL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if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 u</a:t>
            </a:r>
            <a:r>
              <a:rPr lang="nl-NL" sz="2800" baseline="-2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2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 fits p</a:t>
            </a:r>
            <a:r>
              <a:rPr lang="nl-NL" sz="2800" baseline="-2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12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 </a:t>
            </a:r>
            <a:r>
              <a:rPr lang="nl-NL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times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 in u</a:t>
            </a:r>
            <a:r>
              <a:rPr lang="nl-NL" sz="2800" baseline="-2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1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NL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then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 u</a:t>
            </a:r>
            <a:r>
              <a:rPr lang="nl-NL" sz="2800" baseline="-2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1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 = p</a:t>
            </a:r>
            <a:r>
              <a:rPr lang="nl-NL" sz="2800" baseline="-2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12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 u</a:t>
            </a:r>
            <a:r>
              <a:rPr lang="nl-NL" sz="2800" baseline="-2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2 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 = 1/p</a:t>
            </a:r>
            <a:r>
              <a:rPr lang="nl-NL" sz="2800" baseline="-2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21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 u</a:t>
            </a:r>
            <a:r>
              <a:rPr lang="nl-NL" sz="2800" baseline="-2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2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NL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Since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 u</a:t>
            </a:r>
            <a:r>
              <a:rPr lang="nl-NL" sz="2800" baseline="-2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1 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x</a:t>
            </a:r>
            <a:r>
              <a:rPr lang="nl-NL" sz="2800" baseline="-2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1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 = u</a:t>
            </a:r>
            <a:r>
              <a:rPr lang="nl-NL" sz="2800" baseline="-2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2 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x</a:t>
            </a:r>
            <a:r>
              <a:rPr lang="nl-NL" sz="2800" baseline="-2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2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 ,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x</a:t>
            </a:r>
            <a:r>
              <a:rPr lang="nl-NL" sz="2800" baseline="-2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1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 = x</a:t>
            </a:r>
            <a:r>
              <a:rPr lang="nl-NL" sz="2800" baseline="-2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2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 / 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p</a:t>
            </a:r>
            <a:r>
              <a:rPr lang="nl-NL" sz="2800" baseline="-25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12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 = x</a:t>
            </a:r>
            <a:r>
              <a:rPr lang="nl-NL" sz="2800" baseline="-25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2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 * p</a:t>
            </a:r>
            <a:r>
              <a:rPr lang="nl-NL" sz="2800" baseline="-25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21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 </a:t>
            </a:r>
            <a:endParaRPr lang="nl-NL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  <a:cs typeface="+mn-cs"/>
            </a:endParaRPr>
          </a:p>
        </p:txBody>
      </p:sp>
      <p:sp>
        <p:nvSpPr>
          <p:cNvPr id="3" name="Tekstvak 2"/>
          <p:cNvSpPr txBox="1"/>
          <p:nvPr/>
        </p:nvSpPr>
        <p:spPr>
          <a:xfrm>
            <a:off x="194400" y="195263"/>
            <a:ext cx="4608513" cy="584775"/>
          </a:xfrm>
          <a:prstGeom prst="rect">
            <a:avLst/>
          </a:prstGeom>
          <a:noFill/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NL" sz="32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Measuring</a:t>
            </a:r>
            <a:r>
              <a:rPr lang="nl-NL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 = </a:t>
            </a:r>
            <a:r>
              <a:rPr lang="nl-NL" sz="32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counting</a:t>
            </a:r>
            <a:r>
              <a:rPr lang="nl-NL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4117735432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 bldLvl="5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577" name="Groep 9"/>
          <p:cNvGrpSpPr>
            <a:grpSpLocks/>
          </p:cNvGrpSpPr>
          <p:nvPr/>
        </p:nvGrpSpPr>
        <p:grpSpPr bwMode="auto">
          <a:xfrm>
            <a:off x="6624638" y="4217988"/>
            <a:ext cx="1516062" cy="696912"/>
            <a:chOff x="6615066" y="4217868"/>
            <a:chExt cx="1516652" cy="697693"/>
          </a:xfrm>
          <a:effectLst/>
        </p:grpSpPr>
        <p:pic>
          <p:nvPicPr>
            <p:cNvPr id="28" name="Afbeelding 10"/>
            <p:cNvPicPr>
              <a:picLocks noChangeAspect="1"/>
            </p:cNvPicPr>
            <p:nvPr/>
          </p:nvPicPr>
          <p:blipFill>
            <a:blip r:embed="rId3" cstate="print">
              <a:extLst/>
            </a:blip>
            <a:stretch>
              <a:fillRect/>
            </a:stretch>
          </p:blipFill>
          <p:spPr>
            <a:xfrm>
              <a:off x="6615066" y="4227933"/>
              <a:ext cx="1516652" cy="665535"/>
            </a:xfrm>
            <a:prstGeom prst="rect">
              <a:avLst/>
            </a:prstGeom>
            <a:effectLst>
              <a:softEdge rad="0"/>
            </a:effectLst>
          </p:spPr>
        </p:pic>
        <p:cxnSp>
          <p:nvCxnSpPr>
            <p:cNvPr id="29" name="Rechte verbindingslijn 11"/>
            <p:cNvCxnSpPr/>
            <p:nvPr/>
          </p:nvCxnSpPr>
          <p:spPr>
            <a:xfrm flipH="1">
              <a:off x="7690221" y="4217868"/>
              <a:ext cx="206455" cy="697693"/>
            </a:xfrm>
            <a:prstGeom prst="line">
              <a:avLst/>
            </a:prstGeom>
            <a:ln w="158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kstvak 2"/>
          <p:cNvSpPr txBox="1"/>
          <p:nvPr/>
        </p:nvSpPr>
        <p:spPr>
          <a:xfrm>
            <a:off x="194400" y="195263"/>
            <a:ext cx="4608513" cy="641350"/>
          </a:xfrm>
          <a:prstGeom prst="rect">
            <a:avLst/>
          </a:prstGeom>
          <a:noFill/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NL" sz="36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Measuring</a:t>
            </a:r>
            <a:r>
              <a:rPr lang="nl-NL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 = </a:t>
            </a:r>
            <a:r>
              <a:rPr lang="nl-NL" sz="36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counting</a:t>
            </a:r>
            <a:r>
              <a:rPr lang="nl-NL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:</a:t>
            </a:r>
          </a:p>
        </p:txBody>
      </p:sp>
      <p:sp>
        <p:nvSpPr>
          <p:cNvPr id="12" name="Tekstvak 11"/>
          <p:cNvSpPr txBox="1"/>
          <p:nvPr/>
        </p:nvSpPr>
        <p:spPr>
          <a:xfrm>
            <a:off x="194400" y="3363913"/>
            <a:ext cx="3822700" cy="1647825"/>
          </a:xfrm>
          <a:prstGeom prst="rect">
            <a:avLst/>
          </a:prstGeom>
          <a:noFill/>
          <a:effectLst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with unit u</a:t>
            </a:r>
            <a:r>
              <a:rPr lang="nl-NL" sz="2800" baseline="-2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1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 </a:t>
            </a:r>
            <a:r>
              <a:rPr lang="nl-NL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find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 x</a:t>
            </a:r>
            <a:r>
              <a:rPr lang="nl-NL" sz="2800" baseline="-2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1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 </a:t>
            </a:r>
            <a:r>
              <a:rPr lang="nl-NL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times</a:t>
            </a:r>
            <a:endParaRPr lang="nl-NL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with unit u</a:t>
            </a:r>
            <a:r>
              <a:rPr lang="nl-NL" sz="2800" baseline="-2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2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 </a:t>
            </a:r>
            <a:r>
              <a:rPr lang="nl-NL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find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 x</a:t>
            </a:r>
            <a:r>
              <a:rPr lang="nl-NL" sz="2800" baseline="-2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2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 </a:t>
            </a:r>
            <a:r>
              <a:rPr lang="nl-NL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times</a:t>
            </a:r>
            <a:endParaRPr lang="nl-NL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... </a:t>
            </a:r>
            <a:r>
              <a:rPr lang="nl-NL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what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 is REAL </a:t>
            </a:r>
            <a:r>
              <a:rPr lang="nl-NL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quantity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?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  <a:cs typeface="+mn-cs"/>
            </a:endParaRPr>
          </a:p>
        </p:txBody>
      </p:sp>
      <p:sp>
        <p:nvSpPr>
          <p:cNvPr id="6" name="Tekstvak 5"/>
          <p:cNvSpPr txBox="1"/>
          <p:nvPr/>
        </p:nvSpPr>
        <p:spPr>
          <a:xfrm>
            <a:off x="194400" y="842963"/>
            <a:ext cx="5799138" cy="2492990"/>
          </a:xfrm>
          <a:prstGeom prst="rect">
            <a:avLst/>
          </a:prstGeom>
          <a:noFill/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  <a:sym typeface="Wingdings" pitchFamily="84" charset="2"/>
              </a:rPr>
              <a:t>different units: 4 palm + 3 </a:t>
            </a: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  <a:sym typeface="Wingdings" pitchFamily="84" charset="2"/>
              </a:rPr>
              <a:t>finger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  <a:sym typeface="Wingdings" pitchFamily="84" charset="2"/>
              </a:rPr>
              <a:t> =  …?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  <a:sym typeface="Wingdings" pitchFamily="84" charset="2"/>
              </a:rPr>
              <a:t>4 * palm + 3 * </a:t>
            </a: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  <a:sym typeface="Wingdings" pitchFamily="84" charset="2"/>
              </a:rPr>
              <a:t>finger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  <a:sym typeface="Wingdings" pitchFamily="84" charset="2"/>
              </a:rPr>
              <a:t> =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  <a:sym typeface="Wingdings" pitchFamily="84" charset="2"/>
              </a:rPr>
              <a:t>4 * palm/</a:t>
            </a: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  <a:sym typeface="Wingdings" pitchFamily="84" charset="2"/>
              </a:rPr>
              <a:t>finger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  <a:sym typeface="Wingdings" pitchFamily="84" charset="2"/>
              </a:rPr>
              <a:t> * </a:t>
            </a: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  <a:sym typeface="Wingdings" pitchFamily="84" charset="2"/>
              </a:rPr>
              <a:t>finger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  <a:sym typeface="Wingdings" pitchFamily="84" charset="2"/>
              </a:rPr>
              <a:t> + 3 * </a:t>
            </a: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  <a:sym typeface="Wingdings" pitchFamily="84" charset="2"/>
              </a:rPr>
              <a:t>finger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  <a:sym typeface="Wingdings" pitchFamily="84" charset="2"/>
              </a:rPr>
              <a:t> =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  <a:sym typeface="Wingdings" pitchFamily="84" charset="2"/>
              </a:rPr>
              <a:t>(4 * palm/</a:t>
            </a: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  <a:sym typeface="Wingdings" pitchFamily="84" charset="2"/>
              </a:rPr>
              <a:t>finger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  <a:sym typeface="Wingdings" pitchFamily="84" charset="2"/>
              </a:rPr>
              <a:t> + 3 ) * </a:t>
            </a: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  <a:sym typeface="Wingdings" pitchFamily="84" charset="2"/>
              </a:rPr>
              <a:t>finger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  <a:sym typeface="Wingdings" pitchFamily="84" charset="2"/>
              </a:rPr>
              <a:t>, 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  <a:sym typeface="Symbol" pitchFamily="84" charset="2"/>
              </a:rPr>
              <a:t> 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  <a:sym typeface="Wingdings" pitchFamily="84" charset="2"/>
              </a:rPr>
              <a:t>(4 * 6 + 3 ) * </a:t>
            </a: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  <a:sym typeface="Wingdings" pitchFamily="84" charset="2"/>
              </a:rPr>
              <a:t>finger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  <a:sym typeface="Wingdings" pitchFamily="84" charset="2"/>
              </a:rPr>
              <a:t> 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  <a:sym typeface="Symbol" pitchFamily="84" charset="2"/>
              </a:rPr>
              <a:t>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  <a:sym typeface="Wingdings" pitchFamily="84" charset="2"/>
              </a:rPr>
              <a:t> 27 </a:t>
            </a: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  <a:sym typeface="Wingdings" pitchFamily="84" charset="2"/>
              </a:rPr>
              <a:t>finger</a:t>
            </a:r>
            <a:endParaRPr lang="nl-NL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84" charset="0"/>
              <a:sym typeface="Wingdings" pitchFamily="84" charset="2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nl-NL" sz="1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 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sz="1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84" charset="0"/>
            </a:endParaRPr>
          </a:p>
        </p:txBody>
      </p:sp>
      <p:pic>
        <p:nvPicPr>
          <p:cNvPr id="24581" name="Picture 2" descr="File:Hand Units of Measurement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87938" y="-9525"/>
            <a:ext cx="4048125" cy="5153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4582" name="Rechthoek 1"/>
          <p:cNvSpPr>
            <a:spLocks noChangeArrowheads="1"/>
          </p:cNvSpPr>
          <p:nvPr/>
        </p:nvSpPr>
        <p:spPr bwMode="auto">
          <a:xfrm>
            <a:off x="5976938" y="4949825"/>
            <a:ext cx="4572000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800">
                <a:latin typeface="Calibri" pitchFamily="84" charset="0"/>
              </a:rPr>
              <a:t>https://en.wikipedia.org/wiki/File:Hand_Units_of_Measurement.PNG</a:t>
            </a:r>
          </a:p>
        </p:txBody>
      </p:sp>
      <p:grpSp>
        <p:nvGrpSpPr>
          <p:cNvPr id="8" name="Groep 7"/>
          <p:cNvGrpSpPr>
            <a:grpSpLocks/>
          </p:cNvGrpSpPr>
          <p:nvPr/>
        </p:nvGrpSpPr>
        <p:grpSpPr bwMode="auto">
          <a:xfrm>
            <a:off x="826815" y="2284413"/>
            <a:ext cx="2779128" cy="958850"/>
            <a:chOff x="1459825" y="2283718"/>
            <a:chExt cx="2778375" cy="959540"/>
          </a:xfrm>
          <a:effectLst/>
        </p:grpSpPr>
        <p:sp>
          <p:nvSpPr>
            <p:cNvPr id="4" name="Ovaal 3"/>
            <p:cNvSpPr/>
            <p:nvPr/>
          </p:nvSpPr>
          <p:spPr>
            <a:xfrm>
              <a:off x="1459825" y="2283718"/>
              <a:ext cx="504689" cy="503599"/>
            </a:xfrm>
            <a:prstGeom prst="ellipse">
              <a:avLst/>
            </a:prstGeom>
            <a:noFill/>
            <a:ln w="4445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5" name="Tekstvak 4"/>
            <p:cNvSpPr txBox="1"/>
            <p:nvPr/>
          </p:nvSpPr>
          <p:spPr>
            <a:xfrm>
              <a:off x="1475109" y="2785729"/>
              <a:ext cx="2763091" cy="457529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nl-NL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  <a:ea typeface="+mn-ea"/>
                  <a:cs typeface="+mn-cs"/>
                </a:rPr>
                <a:t>p</a:t>
              </a:r>
              <a:r>
                <a:rPr lang="nl-NL" baseline="-25000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  <a:ea typeface="+mn-ea"/>
                  <a:cs typeface="+mn-cs"/>
                </a:rPr>
                <a:t>12 </a:t>
              </a:r>
              <a:r>
                <a:rPr lang="nl-NL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  <a:ea typeface="+mn-ea"/>
                  <a:cs typeface="+mn-cs"/>
                </a:rPr>
                <a:t>= p </a:t>
              </a:r>
              <a:r>
                <a:rPr lang="nl-NL" baseline="-25000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  <a:ea typeface="+mn-ea"/>
                  <a:cs typeface="+mn-cs"/>
                </a:rPr>
                <a:t>palm </a:t>
              </a:r>
              <a:r>
                <a:rPr lang="nl-NL" baseline="-25000" dirty="0" err="1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  <a:ea typeface="+mn-ea"/>
                  <a:cs typeface="+mn-cs"/>
                </a:rPr>
                <a:t>finger</a:t>
              </a:r>
              <a:r>
                <a:rPr lang="nl-NL" baseline="-25000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  <a:ea typeface="+mn-ea"/>
                  <a:cs typeface="+mn-cs"/>
                </a:rPr>
                <a:t> </a:t>
              </a:r>
              <a:r>
                <a:rPr lang="nl-NL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  <a:ea typeface="+mn-ea"/>
                  <a:cs typeface="+mn-cs"/>
                  <a:sym typeface="Symbol"/>
                </a:rPr>
                <a:t></a:t>
              </a:r>
              <a:r>
                <a:rPr lang="nl-NL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  <a:ea typeface="+mn-ea"/>
                  <a:cs typeface="+mn-cs"/>
                </a:rPr>
                <a:t> 6</a:t>
              </a:r>
              <a:endParaRPr lang="en-US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35867276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bldLvl="5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577" name="Groep 9"/>
          <p:cNvGrpSpPr>
            <a:grpSpLocks/>
          </p:cNvGrpSpPr>
          <p:nvPr/>
        </p:nvGrpSpPr>
        <p:grpSpPr bwMode="auto">
          <a:xfrm>
            <a:off x="6624638" y="4217988"/>
            <a:ext cx="1516062" cy="696912"/>
            <a:chOff x="6615066" y="4217868"/>
            <a:chExt cx="1516652" cy="697693"/>
          </a:xfrm>
          <a:effectLst/>
        </p:grpSpPr>
        <p:pic>
          <p:nvPicPr>
            <p:cNvPr id="28" name="Afbeelding 10"/>
            <p:cNvPicPr>
              <a:picLocks noChangeAspect="1"/>
            </p:cNvPicPr>
            <p:nvPr/>
          </p:nvPicPr>
          <p:blipFill>
            <a:blip r:embed="rId3" cstate="print">
              <a:extLst/>
            </a:blip>
            <a:stretch>
              <a:fillRect/>
            </a:stretch>
          </p:blipFill>
          <p:spPr>
            <a:xfrm>
              <a:off x="6615066" y="4227933"/>
              <a:ext cx="1516652" cy="665535"/>
            </a:xfrm>
            <a:prstGeom prst="rect">
              <a:avLst/>
            </a:prstGeom>
            <a:effectLst>
              <a:softEdge rad="0"/>
            </a:effectLst>
          </p:spPr>
        </p:pic>
        <p:cxnSp>
          <p:nvCxnSpPr>
            <p:cNvPr id="29" name="Rechte verbindingslijn 11"/>
            <p:cNvCxnSpPr/>
            <p:nvPr/>
          </p:nvCxnSpPr>
          <p:spPr>
            <a:xfrm flipH="1">
              <a:off x="7690221" y="4217868"/>
              <a:ext cx="206455" cy="697693"/>
            </a:xfrm>
            <a:prstGeom prst="line">
              <a:avLst/>
            </a:prstGeom>
            <a:ln w="158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kstvak 2"/>
          <p:cNvSpPr txBox="1"/>
          <p:nvPr/>
        </p:nvSpPr>
        <p:spPr>
          <a:xfrm>
            <a:off x="194400" y="195263"/>
            <a:ext cx="4608513" cy="641350"/>
          </a:xfrm>
          <a:prstGeom prst="rect">
            <a:avLst/>
          </a:prstGeom>
          <a:noFill/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NL" sz="36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Measuring</a:t>
            </a:r>
            <a:r>
              <a:rPr lang="nl-NL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 = </a:t>
            </a:r>
            <a:r>
              <a:rPr lang="nl-NL" sz="36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counting</a:t>
            </a:r>
            <a:r>
              <a:rPr lang="nl-NL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:</a:t>
            </a:r>
          </a:p>
        </p:txBody>
      </p:sp>
      <p:sp>
        <p:nvSpPr>
          <p:cNvPr id="12" name="Tekstvak 11"/>
          <p:cNvSpPr txBox="1"/>
          <p:nvPr/>
        </p:nvSpPr>
        <p:spPr>
          <a:xfrm>
            <a:off x="194400" y="3363913"/>
            <a:ext cx="3822700" cy="1647825"/>
          </a:xfrm>
          <a:prstGeom prst="rect">
            <a:avLst/>
          </a:prstGeom>
          <a:noFill/>
          <a:effectLst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with unit u</a:t>
            </a:r>
            <a:r>
              <a:rPr lang="nl-NL" sz="2800" baseline="-2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1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 </a:t>
            </a:r>
            <a:r>
              <a:rPr lang="nl-NL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find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 x</a:t>
            </a:r>
            <a:r>
              <a:rPr lang="nl-NL" sz="2800" baseline="-2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1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 </a:t>
            </a:r>
            <a:r>
              <a:rPr lang="nl-NL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times</a:t>
            </a:r>
            <a:endParaRPr lang="nl-NL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with unit u</a:t>
            </a:r>
            <a:r>
              <a:rPr lang="nl-NL" sz="2800" baseline="-2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2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 </a:t>
            </a:r>
            <a:r>
              <a:rPr lang="nl-NL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find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 x</a:t>
            </a:r>
            <a:r>
              <a:rPr lang="nl-NL" sz="2800" baseline="-2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2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 </a:t>
            </a:r>
            <a:r>
              <a:rPr lang="nl-NL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times</a:t>
            </a:r>
            <a:endParaRPr lang="nl-NL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... </a:t>
            </a:r>
            <a:r>
              <a:rPr lang="nl-NL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what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 is REAL </a:t>
            </a:r>
            <a:r>
              <a:rPr lang="nl-NL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quantity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?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  <a:cs typeface="+mn-cs"/>
            </a:endParaRPr>
          </a:p>
        </p:txBody>
      </p:sp>
      <p:sp>
        <p:nvSpPr>
          <p:cNvPr id="6" name="Tekstvak 5"/>
          <p:cNvSpPr txBox="1"/>
          <p:nvPr/>
        </p:nvSpPr>
        <p:spPr>
          <a:xfrm>
            <a:off x="194400" y="842963"/>
            <a:ext cx="5799138" cy="2492990"/>
          </a:xfrm>
          <a:prstGeom prst="rect">
            <a:avLst/>
          </a:prstGeom>
          <a:noFill/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  <a:sym typeface="Wingdings" pitchFamily="84" charset="2"/>
              </a:rPr>
              <a:t>different units: 4 palm + 3 </a:t>
            </a: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  <a:sym typeface="Wingdings" pitchFamily="84" charset="2"/>
              </a:rPr>
              <a:t>finger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  <a:sym typeface="Wingdings" pitchFamily="84" charset="2"/>
              </a:rPr>
              <a:t> =  …?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  <a:sym typeface="Wingdings" pitchFamily="84" charset="2"/>
              </a:rPr>
              <a:t>4 * palm + 3 * </a:t>
            </a: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  <a:sym typeface="Wingdings" pitchFamily="84" charset="2"/>
              </a:rPr>
              <a:t>finger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  <a:sym typeface="Wingdings" pitchFamily="84" charset="2"/>
              </a:rPr>
              <a:t> =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  <a:sym typeface="Wingdings" pitchFamily="84" charset="2"/>
              </a:rPr>
              <a:t>4 * palm/</a:t>
            </a: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  <a:sym typeface="Wingdings" pitchFamily="84" charset="2"/>
              </a:rPr>
              <a:t>finger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  <a:sym typeface="Wingdings" pitchFamily="84" charset="2"/>
              </a:rPr>
              <a:t> * </a:t>
            </a: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  <a:sym typeface="Wingdings" pitchFamily="84" charset="2"/>
              </a:rPr>
              <a:t>finger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  <a:sym typeface="Wingdings" pitchFamily="84" charset="2"/>
              </a:rPr>
              <a:t> + 3 * </a:t>
            </a: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  <a:sym typeface="Wingdings" pitchFamily="84" charset="2"/>
              </a:rPr>
              <a:t>finger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  <a:sym typeface="Wingdings" pitchFamily="84" charset="2"/>
              </a:rPr>
              <a:t> =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  <a:sym typeface="Wingdings" pitchFamily="84" charset="2"/>
              </a:rPr>
              <a:t>(4 * palm/</a:t>
            </a: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  <a:sym typeface="Wingdings" pitchFamily="84" charset="2"/>
              </a:rPr>
              <a:t>finger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  <a:sym typeface="Wingdings" pitchFamily="84" charset="2"/>
              </a:rPr>
              <a:t> + 3 ) * </a:t>
            </a: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  <a:sym typeface="Wingdings" pitchFamily="84" charset="2"/>
              </a:rPr>
              <a:t>finger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  <a:sym typeface="Wingdings" pitchFamily="84" charset="2"/>
              </a:rPr>
              <a:t>, 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  <a:sym typeface="Symbol" pitchFamily="84" charset="2"/>
              </a:rPr>
              <a:t> 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  <a:sym typeface="Wingdings" pitchFamily="84" charset="2"/>
              </a:rPr>
              <a:t>(4 * 6 + 3 ) * </a:t>
            </a: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  <a:sym typeface="Wingdings" pitchFamily="84" charset="2"/>
              </a:rPr>
              <a:t>finger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  <a:sym typeface="Wingdings" pitchFamily="84" charset="2"/>
              </a:rPr>
              <a:t> 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  <a:sym typeface="Symbol" pitchFamily="84" charset="2"/>
              </a:rPr>
              <a:t>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  <a:sym typeface="Wingdings" pitchFamily="84" charset="2"/>
              </a:rPr>
              <a:t> 27 </a:t>
            </a: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  <a:sym typeface="Wingdings" pitchFamily="84" charset="2"/>
              </a:rPr>
              <a:t>finger</a:t>
            </a:r>
            <a:endParaRPr lang="nl-NL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84" charset="0"/>
              <a:sym typeface="Wingdings" pitchFamily="84" charset="2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nl-NL" sz="1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84" charset="0"/>
              </a:rPr>
              <a:t> 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sz="1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84" charset="0"/>
            </a:endParaRPr>
          </a:p>
        </p:txBody>
      </p:sp>
      <p:pic>
        <p:nvPicPr>
          <p:cNvPr id="24581" name="Picture 2" descr="File:Hand Units of Measurement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87938" y="-9525"/>
            <a:ext cx="4048125" cy="5153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4582" name="Rechthoek 1"/>
          <p:cNvSpPr>
            <a:spLocks noChangeArrowheads="1"/>
          </p:cNvSpPr>
          <p:nvPr/>
        </p:nvSpPr>
        <p:spPr bwMode="auto">
          <a:xfrm>
            <a:off x="5976938" y="4949825"/>
            <a:ext cx="4572000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800">
                <a:latin typeface="Calibri" pitchFamily="84" charset="0"/>
              </a:rPr>
              <a:t>https://en.wikipedia.org/wiki/File:Hand_Units_of_Measurement.PNG</a:t>
            </a:r>
          </a:p>
        </p:txBody>
      </p:sp>
      <p:grpSp>
        <p:nvGrpSpPr>
          <p:cNvPr id="8" name="Groep 7"/>
          <p:cNvGrpSpPr>
            <a:grpSpLocks/>
          </p:cNvGrpSpPr>
          <p:nvPr/>
        </p:nvGrpSpPr>
        <p:grpSpPr bwMode="auto">
          <a:xfrm>
            <a:off x="826815" y="2284413"/>
            <a:ext cx="2779128" cy="958850"/>
            <a:chOff x="1459825" y="2283718"/>
            <a:chExt cx="2778375" cy="959540"/>
          </a:xfrm>
          <a:effectLst/>
        </p:grpSpPr>
        <p:sp>
          <p:nvSpPr>
            <p:cNvPr id="4" name="Ovaal 3"/>
            <p:cNvSpPr/>
            <p:nvPr/>
          </p:nvSpPr>
          <p:spPr>
            <a:xfrm>
              <a:off x="1459825" y="2283718"/>
              <a:ext cx="504689" cy="503599"/>
            </a:xfrm>
            <a:prstGeom prst="ellipse">
              <a:avLst/>
            </a:prstGeom>
            <a:noFill/>
            <a:ln w="4445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5" name="Tekstvak 4"/>
            <p:cNvSpPr txBox="1"/>
            <p:nvPr/>
          </p:nvSpPr>
          <p:spPr>
            <a:xfrm>
              <a:off x="1475109" y="2785729"/>
              <a:ext cx="2763091" cy="457529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nl-NL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  <a:ea typeface="+mn-ea"/>
                  <a:cs typeface="+mn-cs"/>
                </a:rPr>
                <a:t>p</a:t>
              </a:r>
              <a:r>
                <a:rPr lang="nl-NL" baseline="-25000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  <a:ea typeface="+mn-ea"/>
                  <a:cs typeface="+mn-cs"/>
                </a:rPr>
                <a:t>12 </a:t>
              </a:r>
              <a:r>
                <a:rPr lang="nl-NL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  <a:ea typeface="+mn-ea"/>
                  <a:cs typeface="+mn-cs"/>
                </a:rPr>
                <a:t>= p </a:t>
              </a:r>
              <a:r>
                <a:rPr lang="nl-NL" baseline="-25000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  <a:ea typeface="+mn-ea"/>
                  <a:cs typeface="+mn-cs"/>
                </a:rPr>
                <a:t>palm </a:t>
              </a:r>
              <a:r>
                <a:rPr lang="nl-NL" baseline="-25000" dirty="0" err="1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  <a:ea typeface="+mn-ea"/>
                  <a:cs typeface="+mn-cs"/>
                </a:rPr>
                <a:t>finger</a:t>
              </a:r>
              <a:r>
                <a:rPr lang="nl-NL" baseline="-25000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  <a:ea typeface="+mn-ea"/>
                  <a:cs typeface="+mn-cs"/>
                </a:rPr>
                <a:t> </a:t>
              </a:r>
              <a:r>
                <a:rPr lang="nl-NL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  <a:ea typeface="+mn-ea"/>
                  <a:cs typeface="+mn-cs"/>
                  <a:sym typeface="Symbol"/>
                </a:rPr>
                <a:t></a:t>
              </a:r>
              <a:r>
                <a:rPr lang="nl-NL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  <a:ea typeface="+mn-ea"/>
                  <a:cs typeface="+mn-cs"/>
                </a:rPr>
                <a:t> 6</a:t>
              </a:r>
              <a:endParaRPr lang="en-US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13" name="Tekstvak 12"/>
          <p:cNvSpPr txBox="1"/>
          <p:nvPr/>
        </p:nvSpPr>
        <p:spPr>
          <a:xfrm>
            <a:off x="3635896" y="233378"/>
            <a:ext cx="5400600" cy="3908762"/>
          </a:xfrm>
          <a:prstGeom prst="rect">
            <a:avLst/>
          </a:prstGeom>
          <a:blipFill dpi="0" rotWithShape="1">
            <a:blip r:embed="rId5" cstate="print">
              <a:alphaModFix amt="78000"/>
            </a:blip>
            <a:srcRect/>
            <a:stretch>
              <a:fillRect/>
            </a:stretch>
          </a:blipFill>
          <a:ln w="127000">
            <a:solidFill>
              <a:schemeClr val="bg2">
                <a:lumMod val="75000"/>
              </a:schemeClr>
            </a:solidFill>
          </a:ln>
          <a:effectLst>
            <a:outerShdw blurRad="368300" dist="330200" dir="3300000" sx="102000" sy="102000" algn="ctr" rotWithShape="0">
              <a:srgbClr val="000000">
                <a:alpha val="60000"/>
              </a:srgbClr>
            </a:outerShdw>
            <a:reflection blurRad="6350" stA="50000" endA="300" endPos="90000" dist="508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endParaRPr lang="nl-NL" sz="24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nl-NL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</a:t>
            </a:r>
            <a:r>
              <a:rPr lang="nl-NL" sz="28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rectangular</a:t>
            </a:r>
            <a:r>
              <a:rPr lang="nl-NL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box has </a:t>
            </a:r>
            <a:r>
              <a:rPr lang="nl-NL" sz="28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dimensions</a:t>
            </a:r>
            <a:r>
              <a:rPr lang="nl-NL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endParaRPr lang="nl-NL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nl-NL" sz="28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width</a:t>
            </a:r>
            <a:r>
              <a:rPr lang="nl-NL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3 palm + 2 </a:t>
            </a:r>
            <a:r>
              <a:rPr lang="nl-NL" sz="28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finger</a:t>
            </a:r>
            <a:endParaRPr lang="nl-NL" sz="28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nl-NL" sz="28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depth</a:t>
            </a:r>
            <a:r>
              <a:rPr lang="nl-NL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2 palm+3 </a:t>
            </a:r>
            <a:r>
              <a:rPr lang="nl-NL" sz="28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finger</a:t>
            </a:r>
            <a:endParaRPr lang="nl-NL" sz="28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nl-NL" sz="28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height</a:t>
            </a:r>
            <a:r>
              <a:rPr lang="nl-NL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4 palm+4 </a:t>
            </a:r>
            <a:r>
              <a:rPr lang="nl-NL" sz="28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finger</a:t>
            </a:r>
            <a:endParaRPr lang="nl-NL" sz="28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nl-NL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nl-NL" sz="28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</a:t>
            </a:r>
            <a:r>
              <a:rPr lang="nl-NL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is the volume (exact)?</a:t>
            </a: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sz="2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Tekstvak 13"/>
          <p:cNvSpPr txBox="1"/>
          <p:nvPr/>
        </p:nvSpPr>
        <p:spPr>
          <a:xfrm>
            <a:off x="5396516" y="24622"/>
            <a:ext cx="1878470" cy="461665"/>
          </a:xfrm>
          <a:prstGeom prst="rect">
            <a:avLst/>
          </a:prstGeom>
          <a:gradFill>
            <a:gsLst>
              <a:gs pos="0">
                <a:schemeClr val="bg2">
                  <a:lumMod val="75000"/>
                </a:schemeClr>
              </a:gs>
              <a:gs pos="38000">
                <a:schemeClr val="bg2">
                  <a:lumMod val="90000"/>
                </a:schemeClr>
              </a:gs>
              <a:gs pos="100000">
                <a:schemeClr val="bg2">
                  <a:lumMod val="50000"/>
                </a:schemeClr>
              </a:gs>
            </a:gsLst>
            <a:lin ang="5400000" scaled="1"/>
          </a:gradFill>
          <a:effectLst>
            <a:outerShdw blurRad="508000" dist="152400" dir="4500000" sx="88000" sy="88000" algn="ctr" rotWithShape="0">
              <a:srgbClr val="000000">
                <a:alpha val="54000"/>
              </a:srgbClr>
            </a:outerShdw>
          </a:effectLst>
          <a:scene3d>
            <a:camera prst="obliqueTopLeft"/>
            <a:lightRig rig="threePt" dir="t"/>
          </a:scene3d>
          <a:sp3d>
            <a:bevelT prst="angle"/>
          </a:sp3d>
        </p:spPr>
        <p:txBody>
          <a:bodyPr wrap="square" rtlCol="0">
            <a:spAutoFit/>
          </a:bodyPr>
          <a:lstStyle/>
          <a:p>
            <a:pPr algn="ctr"/>
            <a:r>
              <a:rPr lang="nl-NL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QUIZ</a:t>
            </a:r>
            <a:endParaRPr lang="en-US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91571985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961</TotalTime>
  <Words>949</Words>
  <Application>Microsoft Office PowerPoint</Application>
  <PresentationFormat>Diavoorstelling (16:9)</PresentationFormat>
  <Paragraphs>160</Paragraphs>
  <Slides>12</Slides>
  <Notes>12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12</vt:i4>
      </vt:variant>
    </vt:vector>
  </HeadingPairs>
  <TitlesOfParts>
    <vt:vector size="13" baseType="lpstr">
      <vt:lpstr>Office Theme</vt:lpstr>
      <vt:lpstr>A core Course on Modeling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Company>TU/e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Student</dc:creator>
  <cp:lastModifiedBy>kees van overveld</cp:lastModifiedBy>
  <cp:revision>93</cp:revision>
  <dcterms:created xsi:type="dcterms:W3CDTF">2013-05-16T11:19:57Z</dcterms:created>
  <dcterms:modified xsi:type="dcterms:W3CDTF">2014-02-24T06:17:12Z</dcterms:modified>
</cp:coreProperties>
</file>